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34_239FE69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E_6D500F42.xml" ContentType="application/vnd.ms-powerpoint.comments+xml"/>
  <Override PartName="/ppt/notesSlides/notesSlide5.xml" ContentType="application/vnd.openxmlformats-officedocument.presentationml.notesSlide+xml"/>
  <Override PartName="/ppt/comments/modernComment_137_F70EDCD7.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39_37D0594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2_71ED4154.xml" ContentType="application/vnd.ms-powerpoint.comments+xml"/>
  <Override PartName="/ppt/notesSlides/notesSlide12.xml" ContentType="application/vnd.openxmlformats-officedocument.presentationml.notesSlide+xml"/>
  <Override PartName="/ppt/comments/modernComment_143_2FE39C70.xml" ContentType="application/vnd.ms-powerpoint.comments+xml"/>
  <Override PartName="/ppt/notesSlides/notesSlide13.xml" ContentType="application/vnd.openxmlformats-officedocument.presentationml.notesSlide+xml"/>
  <Override PartName="/ppt/comments/modernComment_144_423B24FF.xml" ContentType="application/vnd.ms-powerpoint.comments+xml"/>
  <Override PartName="/ppt/notesSlides/notesSlide14.xml" ContentType="application/vnd.openxmlformats-officedocument.presentationml.notesSlide+xml"/>
  <Override PartName="/ppt/comments/modernComment_141_FBD97CE8.xml" ContentType="application/vnd.ms-powerpoint.comments+xml"/>
  <Override PartName="/ppt/notesSlides/notesSlide15.xml" ContentType="application/vnd.openxmlformats-officedocument.presentationml.notesSlide+xml"/>
  <Override PartName="/ppt/comments/modernComment_13C_C6DF0721.xml" ContentType="application/vnd.ms-powerpoint.comments+xml"/>
  <Override PartName="/ppt/notesSlides/notesSlide16.xml" ContentType="application/vnd.openxmlformats-officedocument.presentationml.notesSlide+xml"/>
  <Override PartName="/ppt/comments/modernComment_13B_EEC02BCF.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40_952C79F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4B_887E690A.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52_D3B30FC0.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6_7724632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4"/>
  </p:notesMasterIdLst>
  <p:handoutMasterIdLst>
    <p:handoutMasterId r:id="rId45"/>
  </p:handoutMasterIdLst>
  <p:sldIdLst>
    <p:sldId id="308" r:id="rId5"/>
    <p:sldId id="258" r:id="rId6"/>
    <p:sldId id="305" r:id="rId7"/>
    <p:sldId id="259" r:id="rId8"/>
    <p:sldId id="306" r:id="rId9"/>
    <p:sldId id="318" r:id="rId10"/>
    <p:sldId id="311" r:id="rId11"/>
    <p:sldId id="319" r:id="rId12"/>
    <p:sldId id="260" r:id="rId13"/>
    <p:sldId id="313" r:id="rId14"/>
    <p:sldId id="342" r:id="rId15"/>
    <p:sldId id="312" r:id="rId16"/>
    <p:sldId id="314" r:id="rId17"/>
    <p:sldId id="322" r:id="rId18"/>
    <p:sldId id="323" r:id="rId19"/>
    <p:sldId id="324" r:id="rId20"/>
    <p:sldId id="321" r:id="rId21"/>
    <p:sldId id="316" r:id="rId22"/>
    <p:sldId id="315" r:id="rId23"/>
    <p:sldId id="333" r:id="rId24"/>
    <p:sldId id="325" r:id="rId25"/>
    <p:sldId id="327" r:id="rId26"/>
    <p:sldId id="329" r:id="rId27"/>
    <p:sldId id="330" r:id="rId28"/>
    <p:sldId id="320" r:id="rId29"/>
    <p:sldId id="334" r:id="rId30"/>
    <p:sldId id="335" r:id="rId31"/>
    <p:sldId id="336" r:id="rId32"/>
    <p:sldId id="328" r:id="rId33"/>
    <p:sldId id="331" r:id="rId34"/>
    <p:sldId id="337" r:id="rId35"/>
    <p:sldId id="332" r:id="rId36"/>
    <p:sldId id="338" r:id="rId37"/>
    <p:sldId id="326" r:id="rId38"/>
    <p:sldId id="339" r:id="rId39"/>
    <p:sldId id="340" r:id="rId40"/>
    <p:sldId id="341" r:id="rId41"/>
    <p:sldId id="310" r:id="rId42"/>
    <p:sldId id="304" r:id="rId43"/>
  </p:sldIdLst>
  <p:sldSz cx="18288000" cy="10287000"/>
  <p:notesSz cx="6858000" cy="9144000"/>
  <p:embeddedFontLst>
    <p:embeddedFont>
      <p:font typeface="IBM Plex Mono" panose="020B0509050203000203" pitchFamily="49" charset="0"/>
      <p:regular r:id="rId46"/>
      <p:bold r:id="rId47"/>
      <p:italic r:id="rId48"/>
      <p:boldItalic r:id="rId49"/>
    </p:embeddedFont>
    <p:embeddedFont>
      <p:font typeface="Lexend Deca" panose="020B0604020202020204" charset="0"/>
      <p:regular r:id="rId50"/>
    </p:embeddedFont>
    <p:embeddedFont>
      <p:font typeface="Outfit" charset="0"/>
      <p:regular r:id="rId51"/>
      <p:bold r:id="rId52"/>
    </p:embeddedFont>
    <p:embeddedFont>
      <p:font typeface="Outfit Bold" charset="0"/>
      <p:regular r:id="rId53"/>
      <p:bold r:id="rId54"/>
    </p:embeddedFont>
    <p:embeddedFont>
      <p:font typeface="Outfit SemiBold"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85917-4E71-FCEF-6841-C14029C5E1EC}" name="Preetish Kakkar" initials="PK" userId="31971d121f1587c3" providerId="Windows Live"/>
  <p188:author id="{3297E51A-5BF5-83BE-2A6F-07533FE4F8B2}" name="David Sugarman" initials="DS" userId="S::davids@packt.com::147eb03a-6a4b-4b86-8143-1a0addc55414" providerId="AD"/>
  <p188:author id="{B60FAA9D-1DD4-1175-ED45-B4AA425ACC7D}" name="Maxime Labonne" initials="ML" userId="0d9aec0b94062d8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AFB"/>
    <a:srgbClr val="00C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32FC0-B54A-1C00-FF36-BA2378A0230A}" v="22" dt="2025-07-16T15:05:29.576"/>
    <p1510:client id="{F0C099AB-3960-F15B-CF3C-A9956E30531F}" v="145" dt="2025-07-17T08:17:35.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04" autoAdjust="0"/>
    <p:restoredTop sz="96189" autoAdjust="0"/>
  </p:normalViewPr>
  <p:slideViewPr>
    <p:cSldViewPr>
      <p:cViewPr varScale="1">
        <p:scale>
          <a:sx n="58" d="100"/>
          <a:sy n="58" d="100"/>
        </p:scale>
        <p:origin x="224" y="1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Sugarman" userId="S::davids@packt.com::147eb03a-6a4b-4b86-8143-1a0addc55414" providerId="AD" clId="Web-{0B232FC0-B54A-1C00-FF36-BA2378A0230A}"/>
    <pc:docChg chg="modSld">
      <pc:chgData name="David Sugarman" userId="S::davids@packt.com::147eb03a-6a4b-4b86-8143-1a0addc55414" providerId="AD" clId="Web-{0B232FC0-B54A-1C00-FF36-BA2378A0230A}" dt="2025-07-16T15:01:41.585" v="0" actId="20577"/>
      <pc:docMkLst>
        <pc:docMk/>
      </pc:docMkLst>
      <pc:sldChg chg="modSp">
        <pc:chgData name="David Sugarman" userId="S::davids@packt.com::147eb03a-6a4b-4b86-8143-1a0addc55414" providerId="AD" clId="Web-{0B232FC0-B54A-1C00-FF36-BA2378A0230A}" dt="2025-07-16T15:01:41.585" v="0" actId="20577"/>
        <pc:sldMkLst>
          <pc:docMk/>
          <pc:sldMk cId="1736406475" sldId="342"/>
        </pc:sldMkLst>
        <pc:spChg chg="mod">
          <ac:chgData name="David Sugarman" userId="S::davids@packt.com::147eb03a-6a4b-4b86-8143-1a0addc55414" providerId="AD" clId="Web-{0B232FC0-B54A-1C00-FF36-BA2378A0230A}" dt="2025-07-16T15:01:41.585" v="0" actId="20577"/>
          <ac:spMkLst>
            <pc:docMk/>
            <pc:sldMk cId="1736406475" sldId="342"/>
            <ac:spMk id="8" creationId="{916A1DD4-5E26-4DD9-D13C-9105EB674A4A}"/>
          </ac:spMkLst>
        </pc:spChg>
      </pc:sldChg>
    </pc:docChg>
  </pc:docChgLst>
  <pc:docChgLst>
    <pc:chgData name="David Sugarman" userId="147eb03a-6a4b-4b86-8143-1a0addc55414" providerId="ADAL" clId="{2F266DF2-8BAB-4282-B2C7-3DAAEACA6B3E}"/>
    <pc:docChg chg="undo custSel modSld">
      <pc:chgData name="David Sugarman" userId="147eb03a-6a4b-4b86-8143-1a0addc55414" providerId="ADAL" clId="{2F266DF2-8BAB-4282-B2C7-3DAAEACA6B3E}" dt="2025-07-08T10:42:56.989" v="11" actId="790"/>
      <pc:docMkLst>
        <pc:docMk/>
      </pc:docMkLst>
      <pc:sldChg chg="modSp mod modNotesTx">
        <pc:chgData name="David Sugarman" userId="147eb03a-6a4b-4b86-8143-1a0addc55414" providerId="ADAL" clId="{2F266DF2-8BAB-4282-B2C7-3DAAEACA6B3E}" dt="2025-07-08T10:40:54.496" v="10" actId="20577"/>
        <pc:sldMkLst>
          <pc:docMk/>
          <pc:sldMk cId="2502719984" sldId="320"/>
        </pc:sldMkLst>
        <pc:spChg chg="mod">
          <ac:chgData name="David Sugarman" userId="147eb03a-6a4b-4b86-8143-1a0addc55414" providerId="ADAL" clId="{2F266DF2-8BAB-4282-B2C7-3DAAEACA6B3E}" dt="2025-07-08T10:40:36.477" v="9" actId="790"/>
          <ac:spMkLst>
            <pc:docMk/>
            <pc:sldMk cId="2502719984" sldId="320"/>
            <ac:spMk id="13" creationId="{0C28B641-530A-00C3-7B11-27B24D231E76}"/>
          </ac:spMkLst>
        </pc:spChg>
      </pc:sldChg>
      <pc:sldChg chg="modSp mod">
        <pc:chgData name="David Sugarman" userId="147eb03a-6a4b-4b86-8143-1a0addc55414" providerId="ADAL" clId="{2F266DF2-8BAB-4282-B2C7-3DAAEACA6B3E}" dt="2025-07-08T10:42:56.989" v="11" actId="790"/>
        <pc:sldMkLst>
          <pc:docMk/>
          <pc:sldMk cId="1899933480" sldId="326"/>
        </pc:sldMkLst>
        <pc:spChg chg="mod">
          <ac:chgData name="David Sugarman" userId="147eb03a-6a4b-4b86-8143-1a0addc55414" providerId="ADAL" clId="{2F266DF2-8BAB-4282-B2C7-3DAAEACA6B3E}" dt="2025-07-08T10:42:56.989" v="11" actId="790"/>
          <ac:spMkLst>
            <pc:docMk/>
            <pc:sldMk cId="1899933480" sldId="326"/>
            <ac:spMk id="13" creationId="{61144874-A948-25CD-7869-12BCB510DE7E}"/>
          </ac:spMkLst>
        </pc:spChg>
      </pc:sldChg>
    </pc:docChg>
  </pc:docChgLst>
  <pc:docChgLst>
    <pc:chgData name="Aniket Shetty" userId="S::anikets@packt.com::90789ce4-c18b-4e9d-8636-641fda8bffaa" providerId="AD" clId="Web-{F0C099AB-3960-F15B-CF3C-A9956E30531F}"/>
    <pc:docChg chg="delSld modSld">
      <pc:chgData name="Aniket Shetty" userId="S::anikets@packt.com::90789ce4-c18b-4e9d-8636-641fda8bffaa" providerId="AD" clId="Web-{F0C099AB-3960-F15B-CF3C-A9956E30531F}" dt="2025-07-17T08:17:32.705" v="44" actId="20577"/>
      <pc:docMkLst>
        <pc:docMk/>
      </pc:docMkLst>
      <pc:sldChg chg="del">
        <pc:chgData name="Aniket Shetty" userId="S::anikets@packt.com::90789ce4-c18b-4e9d-8636-641fda8bffaa" providerId="AD" clId="Web-{F0C099AB-3960-F15B-CF3C-A9956E30531F}" dt="2025-07-17T08:14:54.949" v="0"/>
        <pc:sldMkLst>
          <pc:docMk/>
          <pc:sldMk cId="0" sldId="256"/>
        </pc:sldMkLst>
      </pc:sldChg>
      <pc:sldChg chg="modSp">
        <pc:chgData name="Aniket Shetty" userId="S::anikets@packt.com::90789ce4-c18b-4e9d-8636-641fda8bffaa" providerId="AD" clId="Web-{F0C099AB-3960-F15B-CF3C-A9956E30531F}" dt="2025-07-17T08:15:31.763" v="7" actId="20577"/>
        <pc:sldMkLst>
          <pc:docMk/>
          <pc:sldMk cId="0" sldId="260"/>
        </pc:sldMkLst>
        <pc:spChg chg="mod">
          <ac:chgData name="Aniket Shetty" userId="S::anikets@packt.com::90789ce4-c18b-4e9d-8636-641fda8bffaa" providerId="AD" clId="Web-{F0C099AB-3960-F15B-CF3C-A9956E30531F}" dt="2025-07-17T08:15:31.763" v="7" actId="20577"/>
          <ac:spMkLst>
            <pc:docMk/>
            <pc:sldMk cId="0" sldId="260"/>
            <ac:spMk id="10" creationId="{00000000-0000-0000-0000-000000000000}"/>
          </ac:spMkLst>
        </pc:spChg>
      </pc:sldChg>
      <pc:sldChg chg="modSp">
        <pc:chgData name="Aniket Shetty" userId="S::anikets@packt.com::90789ce4-c18b-4e9d-8636-641fda8bffaa" providerId="AD" clId="Web-{F0C099AB-3960-F15B-CF3C-A9956E30531F}" dt="2025-07-17T08:17:32.705" v="44" actId="20577"/>
        <pc:sldMkLst>
          <pc:docMk/>
          <pc:sldMk cId="1998873381" sldId="310"/>
        </pc:sldMkLst>
        <pc:spChg chg="mod">
          <ac:chgData name="Aniket Shetty" userId="S::anikets@packt.com::90789ce4-c18b-4e9d-8636-641fda8bffaa" providerId="AD" clId="Web-{F0C099AB-3960-F15B-CF3C-A9956E30531F}" dt="2025-07-17T08:17:32.705" v="44" actId="20577"/>
          <ac:spMkLst>
            <pc:docMk/>
            <pc:sldMk cId="1998873381" sldId="310"/>
            <ac:spMk id="10" creationId="{EA1A4F99-638B-3521-AE65-21C73BCD3C54}"/>
          </ac:spMkLst>
        </pc:spChg>
      </pc:sldChg>
      <pc:sldChg chg="modSp">
        <pc:chgData name="Aniket Shetty" userId="S::anikets@packt.com::90789ce4-c18b-4e9d-8636-641fda8bffaa" providerId="AD" clId="Web-{F0C099AB-3960-F15B-CF3C-A9956E30531F}" dt="2025-07-17T08:15:19.575" v="3" actId="20577"/>
        <pc:sldMkLst>
          <pc:docMk/>
          <pc:sldMk cId="4144946391" sldId="311"/>
        </pc:sldMkLst>
        <pc:spChg chg="mod">
          <ac:chgData name="Aniket Shetty" userId="S::anikets@packt.com::90789ce4-c18b-4e9d-8636-641fda8bffaa" providerId="AD" clId="Web-{F0C099AB-3960-F15B-CF3C-A9956E30531F}" dt="2025-07-17T08:15:19.575" v="3" actId="20577"/>
          <ac:spMkLst>
            <pc:docMk/>
            <pc:sldMk cId="4144946391" sldId="311"/>
            <ac:spMk id="10" creationId="{1AA13A6B-C1F1-032B-F044-6C311674D5A7}"/>
          </ac:spMkLst>
        </pc:spChg>
      </pc:sldChg>
      <pc:sldChg chg="modSp">
        <pc:chgData name="Aniket Shetty" userId="S::anikets@packt.com::90789ce4-c18b-4e9d-8636-641fda8bffaa" providerId="AD" clId="Web-{F0C099AB-3960-F15B-CF3C-A9956E30531F}" dt="2025-07-17T08:15:36.575" v="8" actId="20577"/>
        <pc:sldMkLst>
          <pc:docMk/>
          <pc:sldMk cId="936401227" sldId="313"/>
        </pc:sldMkLst>
        <pc:spChg chg="mod">
          <ac:chgData name="Aniket Shetty" userId="S::anikets@packt.com::90789ce4-c18b-4e9d-8636-641fda8bffaa" providerId="AD" clId="Web-{F0C099AB-3960-F15B-CF3C-A9956E30531F}" dt="2025-07-17T08:15:36.575" v="8" actId="20577"/>
          <ac:spMkLst>
            <pc:docMk/>
            <pc:sldMk cId="936401227" sldId="313"/>
            <ac:spMk id="10" creationId="{39752906-7E67-F511-8425-58F48F22448D}"/>
          </ac:spMkLst>
        </pc:spChg>
      </pc:sldChg>
      <pc:sldChg chg="modSp">
        <pc:chgData name="Aniket Shetty" userId="S::anikets@packt.com::90789ce4-c18b-4e9d-8636-641fda8bffaa" providerId="AD" clId="Web-{F0C099AB-3960-F15B-CF3C-A9956E30531F}" dt="2025-07-17T08:15:46.279" v="10" actId="20577"/>
        <pc:sldMkLst>
          <pc:docMk/>
          <pc:sldMk cId="1769687768" sldId="314"/>
        </pc:sldMkLst>
        <pc:spChg chg="mod">
          <ac:chgData name="Aniket Shetty" userId="S::anikets@packt.com::90789ce4-c18b-4e9d-8636-641fda8bffaa" providerId="AD" clId="Web-{F0C099AB-3960-F15B-CF3C-A9956E30531F}" dt="2025-07-17T08:15:46.279" v="10" actId="20577"/>
          <ac:spMkLst>
            <pc:docMk/>
            <pc:sldMk cId="1769687768" sldId="314"/>
            <ac:spMk id="10" creationId="{53C45ADD-A25A-2F17-A362-ED81E25EE386}"/>
          </ac:spMkLst>
        </pc:spChg>
      </pc:sldChg>
      <pc:sldChg chg="modSp">
        <pc:chgData name="Aniket Shetty" userId="S::anikets@packt.com::90789ce4-c18b-4e9d-8636-641fda8bffaa" providerId="AD" clId="Web-{F0C099AB-3960-F15B-CF3C-A9956E30531F}" dt="2025-07-17T08:16:10.311" v="16" actId="20577"/>
        <pc:sldMkLst>
          <pc:docMk/>
          <pc:sldMk cId="4005571535" sldId="315"/>
        </pc:sldMkLst>
        <pc:spChg chg="mod">
          <ac:chgData name="Aniket Shetty" userId="S::anikets@packt.com::90789ce4-c18b-4e9d-8636-641fda8bffaa" providerId="AD" clId="Web-{F0C099AB-3960-F15B-CF3C-A9956E30531F}" dt="2025-07-17T08:16:10.311" v="16" actId="20577"/>
          <ac:spMkLst>
            <pc:docMk/>
            <pc:sldMk cId="4005571535" sldId="315"/>
            <ac:spMk id="10" creationId="{5A5D0B9B-BDBE-BCD1-FCC5-6238761662EE}"/>
          </ac:spMkLst>
        </pc:spChg>
      </pc:sldChg>
      <pc:sldChg chg="modSp">
        <pc:chgData name="Aniket Shetty" userId="S::anikets@packt.com::90789ce4-c18b-4e9d-8636-641fda8bffaa" providerId="AD" clId="Web-{F0C099AB-3960-F15B-CF3C-A9956E30531F}" dt="2025-07-17T08:16:06.795" v="15" actId="20577"/>
        <pc:sldMkLst>
          <pc:docMk/>
          <pc:sldMk cId="3336505121" sldId="316"/>
        </pc:sldMkLst>
        <pc:spChg chg="mod">
          <ac:chgData name="Aniket Shetty" userId="S::anikets@packt.com::90789ce4-c18b-4e9d-8636-641fda8bffaa" providerId="AD" clId="Web-{F0C099AB-3960-F15B-CF3C-A9956E30531F}" dt="2025-07-17T08:16:06.795" v="15" actId="20577"/>
          <ac:spMkLst>
            <pc:docMk/>
            <pc:sldMk cId="3336505121" sldId="316"/>
            <ac:spMk id="10" creationId="{DF2B20F8-8467-BB36-3D59-AA3A6DE7FB1F}"/>
          </ac:spMkLst>
        </pc:spChg>
      </pc:sldChg>
      <pc:sldChg chg="modSp">
        <pc:chgData name="Aniket Shetty" userId="S::anikets@packt.com::90789ce4-c18b-4e9d-8636-641fda8bffaa" providerId="AD" clId="Web-{F0C099AB-3960-F15B-CF3C-A9956E30531F}" dt="2025-07-17T08:15:14.215" v="2" actId="20577"/>
        <pc:sldMkLst>
          <pc:docMk/>
          <pc:sldMk cId="1833963330" sldId="318"/>
        </pc:sldMkLst>
        <pc:spChg chg="mod">
          <ac:chgData name="Aniket Shetty" userId="S::anikets@packt.com::90789ce4-c18b-4e9d-8636-641fda8bffaa" providerId="AD" clId="Web-{F0C099AB-3960-F15B-CF3C-A9956E30531F}" dt="2025-07-17T08:15:14.215" v="2" actId="20577"/>
          <ac:spMkLst>
            <pc:docMk/>
            <pc:sldMk cId="1833963330" sldId="318"/>
            <ac:spMk id="10" creationId="{0B58C089-70F5-A0EB-6259-0E5E1A019608}"/>
          </ac:spMkLst>
        </pc:spChg>
      </pc:sldChg>
      <pc:sldChg chg="modSp">
        <pc:chgData name="Aniket Shetty" userId="S::anikets@packt.com::90789ce4-c18b-4e9d-8636-641fda8bffaa" providerId="AD" clId="Web-{F0C099AB-3960-F15B-CF3C-A9956E30531F}" dt="2025-07-17T08:15:23.450" v="4" actId="20577"/>
        <pc:sldMkLst>
          <pc:docMk/>
          <pc:sldMk cId="3216123112" sldId="319"/>
        </pc:sldMkLst>
        <pc:spChg chg="mod">
          <ac:chgData name="Aniket Shetty" userId="S::anikets@packt.com::90789ce4-c18b-4e9d-8636-641fda8bffaa" providerId="AD" clId="Web-{F0C099AB-3960-F15B-CF3C-A9956E30531F}" dt="2025-07-17T08:15:23.450" v="4" actId="20577"/>
          <ac:spMkLst>
            <pc:docMk/>
            <pc:sldMk cId="3216123112" sldId="319"/>
            <ac:spMk id="10" creationId="{65B1B3EE-AD1A-240D-5907-6E97FDEB7B83}"/>
          </ac:spMkLst>
        </pc:spChg>
      </pc:sldChg>
      <pc:sldChg chg="modSp">
        <pc:chgData name="Aniket Shetty" userId="S::anikets@packt.com::90789ce4-c18b-4e9d-8636-641fda8bffaa" providerId="AD" clId="Web-{F0C099AB-3960-F15B-CF3C-A9956E30531F}" dt="2025-07-17T08:16:41.390" v="25" actId="20577"/>
        <pc:sldMkLst>
          <pc:docMk/>
          <pc:sldMk cId="2502719984" sldId="320"/>
        </pc:sldMkLst>
        <pc:spChg chg="mod">
          <ac:chgData name="Aniket Shetty" userId="S::anikets@packt.com::90789ce4-c18b-4e9d-8636-641fda8bffaa" providerId="AD" clId="Web-{F0C099AB-3960-F15B-CF3C-A9956E30531F}" dt="2025-07-17T08:16:41.390" v="25" actId="20577"/>
          <ac:spMkLst>
            <pc:docMk/>
            <pc:sldMk cId="2502719984" sldId="320"/>
            <ac:spMk id="10" creationId="{E54118B6-A95A-7A84-FF00-A3B7E900C7A5}"/>
          </ac:spMkLst>
        </pc:spChg>
      </pc:sldChg>
      <pc:sldChg chg="modSp">
        <pc:chgData name="Aniket Shetty" userId="S::anikets@packt.com::90789ce4-c18b-4e9d-8636-641fda8bffaa" providerId="AD" clId="Web-{F0C099AB-3960-F15B-CF3C-A9956E30531F}" dt="2025-07-17T08:16:01.701" v="14" actId="20577"/>
        <pc:sldMkLst>
          <pc:docMk/>
          <pc:sldMk cId="4225334504" sldId="321"/>
        </pc:sldMkLst>
        <pc:spChg chg="mod">
          <ac:chgData name="Aniket Shetty" userId="S::anikets@packt.com::90789ce4-c18b-4e9d-8636-641fda8bffaa" providerId="AD" clId="Web-{F0C099AB-3960-F15B-CF3C-A9956E30531F}" dt="2025-07-17T08:16:01.701" v="14" actId="20577"/>
          <ac:spMkLst>
            <pc:docMk/>
            <pc:sldMk cId="4225334504" sldId="321"/>
            <ac:spMk id="10" creationId="{CED5C1A6-E53C-9DDF-FB8C-8853E04907E4}"/>
          </ac:spMkLst>
        </pc:spChg>
      </pc:sldChg>
      <pc:sldChg chg="modSp">
        <pc:chgData name="Aniket Shetty" userId="S::anikets@packt.com::90789ce4-c18b-4e9d-8636-641fda8bffaa" providerId="AD" clId="Web-{F0C099AB-3960-F15B-CF3C-A9956E30531F}" dt="2025-07-17T08:15:49.420" v="11" actId="20577"/>
        <pc:sldMkLst>
          <pc:docMk/>
          <pc:sldMk cId="1911374164" sldId="322"/>
        </pc:sldMkLst>
        <pc:spChg chg="mod">
          <ac:chgData name="Aniket Shetty" userId="S::anikets@packt.com::90789ce4-c18b-4e9d-8636-641fda8bffaa" providerId="AD" clId="Web-{F0C099AB-3960-F15B-CF3C-A9956E30531F}" dt="2025-07-17T08:15:49.420" v="11" actId="20577"/>
          <ac:spMkLst>
            <pc:docMk/>
            <pc:sldMk cId="1911374164" sldId="322"/>
            <ac:spMk id="10" creationId="{F7FE7A64-A5E4-B4B6-04D8-D530C9D268C2}"/>
          </ac:spMkLst>
        </pc:spChg>
      </pc:sldChg>
      <pc:sldChg chg="modSp">
        <pc:chgData name="Aniket Shetty" userId="S::anikets@packt.com::90789ce4-c18b-4e9d-8636-641fda8bffaa" providerId="AD" clId="Web-{F0C099AB-3960-F15B-CF3C-A9956E30531F}" dt="2025-07-17T08:15:53.123" v="12" actId="20577"/>
        <pc:sldMkLst>
          <pc:docMk/>
          <pc:sldMk cId="803445872" sldId="323"/>
        </pc:sldMkLst>
        <pc:spChg chg="mod">
          <ac:chgData name="Aniket Shetty" userId="S::anikets@packt.com::90789ce4-c18b-4e9d-8636-641fda8bffaa" providerId="AD" clId="Web-{F0C099AB-3960-F15B-CF3C-A9956E30531F}" dt="2025-07-17T08:15:53.123" v="12" actId="20577"/>
          <ac:spMkLst>
            <pc:docMk/>
            <pc:sldMk cId="803445872" sldId="323"/>
            <ac:spMk id="10" creationId="{869080DA-9274-86DA-33A2-EC6A9B6E1FFB}"/>
          </ac:spMkLst>
        </pc:spChg>
      </pc:sldChg>
      <pc:sldChg chg="modSp">
        <pc:chgData name="Aniket Shetty" userId="S::anikets@packt.com::90789ce4-c18b-4e9d-8636-641fda8bffaa" providerId="AD" clId="Web-{F0C099AB-3960-F15B-CF3C-A9956E30531F}" dt="2025-07-17T08:15:57.826" v="13" actId="20577"/>
        <pc:sldMkLst>
          <pc:docMk/>
          <pc:sldMk cId="1111172351" sldId="324"/>
        </pc:sldMkLst>
        <pc:spChg chg="mod">
          <ac:chgData name="Aniket Shetty" userId="S::anikets@packt.com::90789ce4-c18b-4e9d-8636-641fda8bffaa" providerId="AD" clId="Web-{F0C099AB-3960-F15B-CF3C-A9956E30531F}" dt="2025-07-17T08:15:57.826" v="13" actId="20577"/>
          <ac:spMkLst>
            <pc:docMk/>
            <pc:sldMk cId="1111172351" sldId="324"/>
            <ac:spMk id="10" creationId="{E01DD130-CB17-3E69-5AF1-456944E476BF}"/>
          </ac:spMkLst>
        </pc:spChg>
      </pc:sldChg>
      <pc:sldChg chg="modSp">
        <pc:chgData name="Aniket Shetty" userId="S::anikets@packt.com::90789ce4-c18b-4e9d-8636-641fda8bffaa" providerId="AD" clId="Web-{F0C099AB-3960-F15B-CF3C-A9956E30531F}" dt="2025-07-17T08:17:19.345" v="36" actId="20577"/>
        <pc:sldMkLst>
          <pc:docMk/>
          <pc:sldMk cId="1899933480" sldId="326"/>
        </pc:sldMkLst>
        <pc:spChg chg="mod">
          <ac:chgData name="Aniket Shetty" userId="S::anikets@packt.com::90789ce4-c18b-4e9d-8636-641fda8bffaa" providerId="AD" clId="Web-{F0C099AB-3960-F15B-CF3C-A9956E30531F}" dt="2025-07-17T08:17:19.345" v="36" actId="20577"/>
          <ac:spMkLst>
            <pc:docMk/>
            <pc:sldMk cId="1899933480" sldId="326"/>
            <ac:spMk id="10" creationId="{72B47B8F-F3CC-C344-2D62-9112E1F7F5D6}"/>
          </ac:spMkLst>
        </pc:spChg>
      </pc:sldChg>
      <pc:sldChg chg="modSp">
        <pc:chgData name="Aniket Shetty" userId="S::anikets@packt.com::90789ce4-c18b-4e9d-8636-641fda8bffaa" providerId="AD" clId="Web-{F0C099AB-3960-F15B-CF3C-A9956E30531F}" dt="2025-07-17T08:16:30.124" v="22" actId="20577"/>
        <pc:sldMkLst>
          <pc:docMk/>
          <pc:sldMk cId="1306072110" sldId="327"/>
        </pc:sldMkLst>
        <pc:spChg chg="mod">
          <ac:chgData name="Aniket Shetty" userId="S::anikets@packt.com::90789ce4-c18b-4e9d-8636-641fda8bffaa" providerId="AD" clId="Web-{F0C099AB-3960-F15B-CF3C-A9956E30531F}" dt="2025-07-17T08:16:30.124" v="22" actId="20577"/>
          <ac:spMkLst>
            <pc:docMk/>
            <pc:sldMk cId="1306072110" sldId="327"/>
            <ac:spMk id="10" creationId="{60E08CF4-D030-9EDD-36CA-82F69E77AF3E}"/>
          </ac:spMkLst>
        </pc:spChg>
      </pc:sldChg>
      <pc:sldChg chg="modSp">
        <pc:chgData name="Aniket Shetty" userId="S::anikets@packt.com::90789ce4-c18b-4e9d-8636-641fda8bffaa" providerId="AD" clId="Web-{F0C099AB-3960-F15B-CF3C-A9956E30531F}" dt="2025-07-17T08:16:33.812" v="23" actId="20577"/>
        <pc:sldMkLst>
          <pc:docMk/>
          <pc:sldMk cId="558387481" sldId="329"/>
        </pc:sldMkLst>
        <pc:spChg chg="mod">
          <ac:chgData name="Aniket Shetty" userId="S::anikets@packt.com::90789ce4-c18b-4e9d-8636-641fda8bffaa" providerId="AD" clId="Web-{F0C099AB-3960-F15B-CF3C-A9956E30531F}" dt="2025-07-17T08:16:33.812" v="23" actId="20577"/>
          <ac:spMkLst>
            <pc:docMk/>
            <pc:sldMk cId="558387481" sldId="329"/>
            <ac:spMk id="10" creationId="{38629C3A-0F79-6A07-8BEA-F0831DB3BE19}"/>
          </ac:spMkLst>
        </pc:spChg>
      </pc:sldChg>
      <pc:sldChg chg="modSp">
        <pc:chgData name="Aniket Shetty" userId="S::anikets@packt.com::90789ce4-c18b-4e9d-8636-641fda8bffaa" providerId="AD" clId="Web-{F0C099AB-3960-F15B-CF3C-A9956E30531F}" dt="2025-07-17T08:16:37.312" v="24" actId="20577"/>
        <pc:sldMkLst>
          <pc:docMk/>
          <pc:sldMk cId="3026738244" sldId="330"/>
        </pc:sldMkLst>
        <pc:spChg chg="mod">
          <ac:chgData name="Aniket Shetty" userId="S::anikets@packt.com::90789ce4-c18b-4e9d-8636-641fda8bffaa" providerId="AD" clId="Web-{F0C099AB-3960-F15B-CF3C-A9956E30531F}" dt="2025-07-17T08:16:37.312" v="24" actId="20577"/>
          <ac:spMkLst>
            <pc:docMk/>
            <pc:sldMk cId="3026738244" sldId="330"/>
            <ac:spMk id="10" creationId="{06E93E6E-686C-E9AF-4254-89CFD28AF922}"/>
          </ac:spMkLst>
        </pc:spChg>
      </pc:sldChg>
      <pc:sldChg chg="modSp">
        <pc:chgData name="Aniket Shetty" userId="S::anikets@packt.com::90789ce4-c18b-4e9d-8636-641fda8bffaa" providerId="AD" clId="Web-{F0C099AB-3960-F15B-CF3C-A9956E30531F}" dt="2025-07-17T08:16:59.704" v="31" actId="20577"/>
        <pc:sldMkLst>
          <pc:docMk/>
          <pc:sldMk cId="2289985802" sldId="331"/>
        </pc:sldMkLst>
        <pc:spChg chg="mod">
          <ac:chgData name="Aniket Shetty" userId="S::anikets@packt.com::90789ce4-c18b-4e9d-8636-641fda8bffaa" providerId="AD" clId="Web-{F0C099AB-3960-F15B-CF3C-A9956E30531F}" dt="2025-07-17T08:16:59.704" v="31" actId="20577"/>
          <ac:spMkLst>
            <pc:docMk/>
            <pc:sldMk cId="2289985802" sldId="331"/>
            <ac:spMk id="10" creationId="{B79ADD95-ABFA-739C-33CE-5F552979C4BC}"/>
          </ac:spMkLst>
        </pc:spChg>
      </pc:sldChg>
      <pc:sldChg chg="modSp">
        <pc:chgData name="Aniket Shetty" userId="S::anikets@packt.com::90789ce4-c18b-4e9d-8636-641fda8bffaa" providerId="AD" clId="Web-{F0C099AB-3960-F15B-CF3C-A9956E30531F}" dt="2025-07-17T08:17:10.892" v="34" actId="20577"/>
        <pc:sldMkLst>
          <pc:docMk/>
          <pc:sldMk cId="3424987497" sldId="332"/>
        </pc:sldMkLst>
        <pc:spChg chg="mod">
          <ac:chgData name="Aniket Shetty" userId="S::anikets@packt.com::90789ce4-c18b-4e9d-8636-641fda8bffaa" providerId="AD" clId="Web-{F0C099AB-3960-F15B-CF3C-A9956E30531F}" dt="2025-07-17T08:17:10.892" v="34" actId="20577"/>
          <ac:spMkLst>
            <pc:docMk/>
            <pc:sldMk cId="3424987497" sldId="332"/>
            <ac:spMk id="10" creationId="{10B85367-F883-585E-DE73-739FF8C1A1EA}"/>
          </ac:spMkLst>
        </pc:spChg>
      </pc:sldChg>
      <pc:sldChg chg="modSp">
        <pc:chgData name="Aniket Shetty" userId="S::anikets@packt.com::90789ce4-c18b-4e9d-8636-641fda8bffaa" providerId="AD" clId="Web-{F0C099AB-3960-F15B-CF3C-A9956E30531F}" dt="2025-07-17T08:16:13.061" v="18" actId="20577"/>
        <pc:sldMkLst>
          <pc:docMk/>
          <pc:sldMk cId="761768583" sldId="333"/>
        </pc:sldMkLst>
        <pc:spChg chg="mod">
          <ac:chgData name="Aniket Shetty" userId="S::anikets@packt.com::90789ce4-c18b-4e9d-8636-641fda8bffaa" providerId="AD" clId="Web-{F0C099AB-3960-F15B-CF3C-A9956E30531F}" dt="2025-07-17T08:16:13.061" v="18" actId="20577"/>
          <ac:spMkLst>
            <pc:docMk/>
            <pc:sldMk cId="761768583" sldId="333"/>
            <ac:spMk id="10" creationId="{4070567C-7396-6930-F4FA-2857ED443F55}"/>
          </ac:spMkLst>
        </pc:spChg>
      </pc:sldChg>
      <pc:sldChg chg="modSp">
        <pc:chgData name="Aniket Shetty" userId="S::anikets@packt.com::90789ce4-c18b-4e9d-8636-641fda8bffaa" providerId="AD" clId="Web-{F0C099AB-3960-F15B-CF3C-A9956E30531F}" dt="2025-07-17T08:16:44.922" v="26" actId="20577"/>
        <pc:sldMkLst>
          <pc:docMk/>
          <pc:sldMk cId="3218247167" sldId="334"/>
        </pc:sldMkLst>
        <pc:spChg chg="mod">
          <ac:chgData name="Aniket Shetty" userId="S::anikets@packt.com::90789ce4-c18b-4e9d-8636-641fda8bffaa" providerId="AD" clId="Web-{F0C099AB-3960-F15B-CF3C-A9956E30531F}" dt="2025-07-17T08:16:44.922" v="26" actId="20577"/>
          <ac:spMkLst>
            <pc:docMk/>
            <pc:sldMk cId="3218247167" sldId="334"/>
            <ac:spMk id="10" creationId="{66AA2882-1E89-6733-23DC-13270F484664}"/>
          </ac:spMkLst>
        </pc:spChg>
      </pc:sldChg>
      <pc:sldChg chg="modSp">
        <pc:chgData name="Aniket Shetty" userId="S::anikets@packt.com::90789ce4-c18b-4e9d-8636-641fda8bffaa" providerId="AD" clId="Web-{F0C099AB-3960-F15B-CF3C-A9956E30531F}" dt="2025-07-17T08:16:48.125" v="27" actId="20577"/>
        <pc:sldMkLst>
          <pc:docMk/>
          <pc:sldMk cId="961493002" sldId="335"/>
        </pc:sldMkLst>
        <pc:spChg chg="mod">
          <ac:chgData name="Aniket Shetty" userId="S::anikets@packt.com::90789ce4-c18b-4e9d-8636-641fda8bffaa" providerId="AD" clId="Web-{F0C099AB-3960-F15B-CF3C-A9956E30531F}" dt="2025-07-17T08:16:48.125" v="27" actId="20577"/>
          <ac:spMkLst>
            <pc:docMk/>
            <pc:sldMk cId="961493002" sldId="335"/>
            <ac:spMk id="10" creationId="{35D114DB-D35C-5C21-A43C-E765E4D45E00}"/>
          </ac:spMkLst>
        </pc:spChg>
      </pc:sldChg>
      <pc:sldChg chg="modSp">
        <pc:chgData name="Aniket Shetty" userId="S::anikets@packt.com::90789ce4-c18b-4e9d-8636-641fda8bffaa" providerId="AD" clId="Web-{F0C099AB-3960-F15B-CF3C-A9956E30531F}" dt="2025-07-17T08:16:52.297" v="28" actId="20577"/>
        <pc:sldMkLst>
          <pc:docMk/>
          <pc:sldMk cId="2046714384" sldId="336"/>
        </pc:sldMkLst>
        <pc:spChg chg="mod">
          <ac:chgData name="Aniket Shetty" userId="S::anikets@packt.com::90789ce4-c18b-4e9d-8636-641fda8bffaa" providerId="AD" clId="Web-{F0C099AB-3960-F15B-CF3C-A9956E30531F}" dt="2025-07-17T08:16:52.297" v="28" actId="20577"/>
          <ac:spMkLst>
            <pc:docMk/>
            <pc:sldMk cId="2046714384" sldId="336"/>
            <ac:spMk id="10" creationId="{3DDA18A4-865E-900F-F685-406B2CA0E062}"/>
          </ac:spMkLst>
        </pc:spChg>
      </pc:sldChg>
      <pc:sldChg chg="modSp">
        <pc:chgData name="Aniket Shetty" userId="S::anikets@packt.com::90789ce4-c18b-4e9d-8636-641fda8bffaa" providerId="AD" clId="Web-{F0C099AB-3960-F15B-CF3C-A9956E30531F}" dt="2025-07-17T08:17:07.423" v="33" actId="20577"/>
        <pc:sldMkLst>
          <pc:docMk/>
          <pc:sldMk cId="2942199336" sldId="337"/>
        </pc:sldMkLst>
        <pc:spChg chg="mod">
          <ac:chgData name="Aniket Shetty" userId="S::anikets@packt.com::90789ce4-c18b-4e9d-8636-641fda8bffaa" providerId="AD" clId="Web-{F0C099AB-3960-F15B-CF3C-A9956E30531F}" dt="2025-07-17T08:17:07.423" v="33" actId="20577"/>
          <ac:spMkLst>
            <pc:docMk/>
            <pc:sldMk cId="2942199336" sldId="337"/>
            <ac:spMk id="10" creationId="{FC9E8B00-A93C-C4B1-25AE-CB38BF7F6C27}"/>
          </ac:spMkLst>
        </pc:spChg>
      </pc:sldChg>
      <pc:sldChg chg="modSp">
        <pc:chgData name="Aniket Shetty" userId="S::anikets@packt.com::90789ce4-c18b-4e9d-8636-641fda8bffaa" providerId="AD" clId="Web-{F0C099AB-3960-F15B-CF3C-A9956E30531F}" dt="2025-07-17T08:17:15.782" v="35" actId="20577"/>
        <pc:sldMkLst>
          <pc:docMk/>
          <pc:sldMk cId="3551727552" sldId="338"/>
        </pc:sldMkLst>
        <pc:spChg chg="mod">
          <ac:chgData name="Aniket Shetty" userId="S::anikets@packt.com::90789ce4-c18b-4e9d-8636-641fda8bffaa" providerId="AD" clId="Web-{F0C099AB-3960-F15B-CF3C-A9956E30531F}" dt="2025-07-17T08:17:15.782" v="35" actId="20577"/>
          <ac:spMkLst>
            <pc:docMk/>
            <pc:sldMk cId="3551727552" sldId="338"/>
            <ac:spMk id="10" creationId="{E0DB3E1C-2324-08CF-6EBB-ED7390F3168C}"/>
          </ac:spMkLst>
        </pc:spChg>
      </pc:sldChg>
      <pc:sldChg chg="modSp">
        <pc:chgData name="Aniket Shetty" userId="S::anikets@packt.com::90789ce4-c18b-4e9d-8636-641fda8bffaa" providerId="AD" clId="Web-{F0C099AB-3960-F15B-CF3C-A9956E30531F}" dt="2025-07-17T08:17:23.361" v="37" actId="20577"/>
        <pc:sldMkLst>
          <pc:docMk/>
          <pc:sldMk cId="2646791881" sldId="339"/>
        </pc:sldMkLst>
        <pc:spChg chg="mod">
          <ac:chgData name="Aniket Shetty" userId="S::anikets@packt.com::90789ce4-c18b-4e9d-8636-641fda8bffaa" providerId="AD" clId="Web-{F0C099AB-3960-F15B-CF3C-A9956E30531F}" dt="2025-07-17T08:17:23.361" v="37" actId="20577"/>
          <ac:spMkLst>
            <pc:docMk/>
            <pc:sldMk cId="2646791881" sldId="339"/>
            <ac:spMk id="10" creationId="{17D4781D-7258-5C88-6E53-235DE08BE7BC}"/>
          </ac:spMkLst>
        </pc:spChg>
      </pc:sldChg>
      <pc:sldChg chg="modSp">
        <pc:chgData name="Aniket Shetty" userId="S::anikets@packt.com::90789ce4-c18b-4e9d-8636-641fda8bffaa" providerId="AD" clId="Web-{F0C099AB-3960-F15B-CF3C-A9956E30531F}" dt="2025-07-17T08:17:28.236" v="42" actId="20577"/>
        <pc:sldMkLst>
          <pc:docMk/>
          <pc:sldMk cId="3638628528" sldId="340"/>
        </pc:sldMkLst>
        <pc:spChg chg="mod">
          <ac:chgData name="Aniket Shetty" userId="S::anikets@packt.com::90789ce4-c18b-4e9d-8636-641fda8bffaa" providerId="AD" clId="Web-{F0C099AB-3960-F15B-CF3C-A9956E30531F}" dt="2025-07-17T08:17:28.236" v="42" actId="20577"/>
          <ac:spMkLst>
            <pc:docMk/>
            <pc:sldMk cId="3638628528" sldId="340"/>
            <ac:spMk id="10" creationId="{0400E726-99CC-C498-9DA3-7F498927633B}"/>
          </ac:spMkLst>
        </pc:spChg>
      </pc:sldChg>
      <pc:sldChg chg="modSp">
        <pc:chgData name="Aniket Shetty" userId="S::anikets@packt.com::90789ce4-c18b-4e9d-8636-641fda8bffaa" providerId="AD" clId="Web-{F0C099AB-3960-F15B-CF3C-A9956E30531F}" dt="2025-07-17T08:15:40.294" v="9" actId="20577"/>
        <pc:sldMkLst>
          <pc:docMk/>
          <pc:sldMk cId="1736406475" sldId="342"/>
        </pc:sldMkLst>
        <pc:spChg chg="mod">
          <ac:chgData name="Aniket Shetty" userId="S::anikets@packt.com::90789ce4-c18b-4e9d-8636-641fda8bffaa" providerId="AD" clId="Web-{F0C099AB-3960-F15B-CF3C-A9956E30531F}" dt="2025-07-17T08:15:40.294" v="9" actId="20577"/>
          <ac:spMkLst>
            <pc:docMk/>
            <pc:sldMk cId="1736406475" sldId="342"/>
            <ac:spMk id="10" creationId="{9E2C27AF-1CCD-91DB-B614-EB3191550F62}"/>
          </ac:spMkLst>
        </pc:spChg>
      </pc:sldChg>
    </pc:docChg>
  </pc:docChgLst>
</pc:chgInfo>
</file>

<file path=ppt/comments/modernComment_134_239FE69B.xml><?xml version="1.0" encoding="utf-8"?>
<p188:cmLst xmlns:a="http://schemas.openxmlformats.org/drawingml/2006/main" xmlns:r="http://schemas.openxmlformats.org/officeDocument/2006/relationships" xmlns:p188="http://schemas.microsoft.com/office/powerpoint/2018/8/main">
  <p188:cm id="{E7C72030-2B80-4444-9FB4-A96FD40E0673}" authorId="{3297E51A-5BF5-83BE-2A6F-07533FE4F8B2}" status="resolved" created="2025-07-08T08:43:43.609" complete="100000">
    <pc:sldMkLst xmlns:pc="http://schemas.microsoft.com/office/powerpoint/2013/main/command">
      <pc:docMk/>
      <pc:sldMk cId="597681819" sldId="308"/>
    </pc:sldMkLst>
    <p188:txBody>
      <a:bodyPr/>
      <a:lstStyle/>
      <a:p>
        <a:r>
          <a:rPr lang="en-US"/>
          <a:t>Hi Maxime - you might recall working with me a few years ago! I’m helping out with the presentation decks for the conference. I’ve made a few comments in the file, and also helped collate the TR feedback. We’ve got comments from Preetish Kakkar and Meghal Ghandi (MG).</a:t>
        </a:r>
      </a:p>
    </p188:txBody>
  </p188:cm>
</p188:cmLst>
</file>

<file path=ppt/comments/modernComment_136_77246325.xml><?xml version="1.0" encoding="utf-8"?>
<p188:cmLst xmlns:a="http://schemas.openxmlformats.org/drawingml/2006/main" xmlns:r="http://schemas.openxmlformats.org/officeDocument/2006/relationships" xmlns:p188="http://schemas.microsoft.com/office/powerpoint/2018/8/main">
  <p188:cm id="{DB4A563D-352E-473F-AECE-DD1BFA069939}" authorId="{3297E51A-5BF5-83BE-2A6F-07533FE4F8B2}" status="resolved" created="2025-07-08T08:50:30.319" complete="100000">
    <pc:sldMkLst xmlns:pc="http://schemas.microsoft.com/office/powerpoint/2013/main/command">
      <pc:docMk/>
      <pc:sldMk cId="1998873381" sldId="310"/>
    </pc:sldMkLst>
    <p188:replyLst>
      <p188:reply id="{605143B7-CCC2-4884-8FFF-441E4D495FE9}" authorId="{3297E51A-5BF5-83BE-2A6F-07533FE4F8B2}" created="2025-07-08T08:51:17.366">
        <p188:txBody>
          <a:bodyPr/>
          <a:lstStyle/>
          <a:p>
            <a:r>
              <a:rPr lang="en-US"/>
              <a:t>I think Meghal probably means a slide with a clear, eye-catching diagram would be good to include at the start.</a:t>
            </a:r>
          </a:p>
        </p188:txBody>
      </p188:reply>
      <p188:reply id="{6EDDBF81-4BCA-DB48-8864-C8ECA278BC11}" authorId="{B60FAA9D-1DD4-1175-ED45-B4AA425ACC7D}" created="2025-07-13T17:52:00.042">
        <p188:txBody>
          <a:bodyPr/>
          <a:lstStyle/>
          <a:p>
            <a:r>
              <a:rPr lang="en-US"/>
              <a:t>I think it's good to recontextualize post-training in the broader LLM training lifecycle in the first slide. Here, we re-define post-training based on the pattern of steps we've observed for each training algorithm. The goal is to have an eye-catchy first slide as well.</a:t>
            </a:r>
          </a:p>
        </p188:txBody>
      </p188:reply>
    </p188:replyLst>
    <p188:txBody>
      <a:bodyPr/>
      <a:lstStyle/>
      <a:p>
        <a:r>
          <a:rPr lang="en-US"/>
          <a:t>MG:
This is a great slide. I think author should include this type of slide at the beginning as well.</a:t>
        </a:r>
      </a:p>
    </p188:txBody>
  </p188:cm>
</p188:cmLst>
</file>

<file path=ppt/comments/modernComment_137_F70EDCD7.xml><?xml version="1.0" encoding="utf-8"?>
<p188:cmLst xmlns:a="http://schemas.openxmlformats.org/drawingml/2006/main" xmlns:r="http://schemas.openxmlformats.org/officeDocument/2006/relationships" xmlns:p188="http://schemas.microsoft.com/office/powerpoint/2018/8/main">
  <p188:cm id="{46B851EB-04CF-47B0-BE72-CAC22ABEF226}" authorId="{3297E51A-5BF5-83BE-2A6F-07533FE4F8B2}" status="resolved" created="2025-07-08T08:46:40.002" complete="100000">
    <pc:sldMkLst xmlns:pc="http://schemas.microsoft.com/office/powerpoint/2013/main/command">
      <pc:docMk/>
      <pc:sldMk cId="4144946391" sldId="311"/>
    </pc:sldMkLst>
    <p188:replyLst>
      <p188:reply id="{D3DC54E9-C719-4D6A-B7FE-14D83946E78B}" authorId="{3297E51A-5BF5-83BE-2A6F-07533FE4F8B2}" created="2025-07-08T09:09:28.427">
        <p188:txBody>
          <a:bodyPr/>
          <a:lstStyle/>
          <a:p>
            <a:r>
              <a:rPr lang="en-US"/>
              <a:t>(Several of the other decks which Meghal has reviewed included detailed notes on their slides throughout the presentation.)</a:t>
            </a:r>
          </a:p>
        </p188:txBody>
      </p188:reply>
      <p188:reply id="{4DD9EE36-81B6-4BB6-AB97-6487CDE9009C}" authorId="{B60FAA9D-1DD4-1175-ED45-B4AA425ACC7D}" created="2025-07-10T20:15:33.823">
        <p188:txBody>
          <a:bodyPr/>
          <a:lstStyle/>
          <a:p>
            <a:r>
              <a:rPr lang="en-US"/>
              <a:t>I haven’t been asked to provide notes. I keep  notes for highly technical topics, but this should be fine / very high-level.</a:t>
            </a:r>
          </a:p>
        </p188:txBody>
      </p188:reply>
    </p188:replyLst>
    <p188:txBody>
      <a:bodyPr/>
      <a:lstStyle/>
      <a:p>
        <a:r>
          <a:rPr lang="en-US"/>
          <a:t>MG: 
I’d suggest to put the notes, which is crucial at the summit level.</a:t>
        </a:r>
      </a:p>
    </p188:txBody>
  </p188:cm>
  <p188:cm id="{BF2FA160-A930-4919-82A4-B853742AFA64}" authorId="{3297E51A-5BF5-83BE-2A6F-07533FE4F8B2}" status="resolved" created="2025-07-08T09:26:46.772" complete="100000">
    <pc:sldMkLst xmlns:pc="http://schemas.microsoft.com/office/powerpoint/2013/main/command">
      <pc:docMk/>
      <pc:sldMk cId="4144946391" sldId="311"/>
    </pc:sldMkLst>
    <p188:replyLst>
      <p188:reply id="{DEC887B5-ECB6-40BE-9961-254181479246}" authorId="{B60FAA9D-1DD4-1175-ED45-B4AA425ACC7D}" created="2025-07-10T20:16:19.036">
        <p188:txBody>
          <a:bodyPr/>
          <a:lstStyle/>
          <a:p>
            <a:r>
              <a:rPr lang="en-US"/>
              <a:t>Yes, it looks like it’s a problem with the template that is not properly integrated as a PowerPoint template, but as a collection of images on a blank slide. I fixed the numbers on every slide.</a:t>
            </a:r>
          </a:p>
        </p188:txBody>
      </p188:reply>
    </p188:replyLst>
    <p188:txBody>
      <a:bodyPr/>
      <a:lstStyle/>
      <a:p>
        <a:r>
          <a:rPr lang="en-US"/>
          <a:t>I’ve noticed the page number in the bottom left doesn’t update automatically. Can you look into that later when you’ve finalised the pages?</a:t>
        </a:r>
      </a:p>
    </p188:txBody>
  </p188:cm>
</p188:cmLst>
</file>

<file path=ppt/comments/modernComment_139_37D0594B.xml><?xml version="1.0" encoding="utf-8"?>
<p188:cmLst xmlns:a="http://schemas.openxmlformats.org/drawingml/2006/main" xmlns:r="http://schemas.openxmlformats.org/officeDocument/2006/relationships" xmlns:p188="http://schemas.microsoft.com/office/powerpoint/2018/8/main">
  <p188:cm id="{F782D1AA-94E7-48FD-9726-B44CCE0FB83A}" authorId="{3297E51A-5BF5-83BE-2A6F-07533FE4F8B2}" status="resolved" created="2025-07-08T08:46:59.712" complete="100000">
    <pc:sldMkLst xmlns:pc="http://schemas.microsoft.com/office/powerpoint/2013/main/command">
      <pc:docMk/>
      <pc:sldMk cId="936401227" sldId="313"/>
    </pc:sldMkLst>
    <p188:replyLst>
      <p188:reply id="{2EEF1C83-4D61-FB46-9B7F-52FED5771A12}" authorId="{B60FAA9D-1DD4-1175-ED45-B4AA425ACC7D}" created="2025-07-13T17:44:22.656">
        <p188:txBody>
          <a:bodyPr/>
          <a:lstStyle/>
          <a:p>
            <a:r>
              <a:rPr lang="en-US"/>
              <a:t>Thanks, added in the next slide</a:t>
            </a:r>
          </a:p>
        </p188:txBody>
      </p188:reply>
    </p188:replyLst>
    <p188:txBody>
      <a:bodyPr/>
      <a:lstStyle/>
      <a:p>
        <a:r>
          <a:rPr lang="en-US"/>
          <a:t>MG: I’d suggest to provide the hardware requirements as well.</a:t>
        </a:r>
      </a:p>
    </p188:txBody>
  </p188:cm>
</p188:cmLst>
</file>

<file path=ppt/comments/modernComment_13B_EEC02BCF.xml><?xml version="1.0" encoding="utf-8"?>
<p188:cmLst xmlns:a="http://schemas.openxmlformats.org/drawingml/2006/main" xmlns:r="http://schemas.openxmlformats.org/officeDocument/2006/relationships" xmlns:p188="http://schemas.microsoft.com/office/powerpoint/2018/8/main">
  <p188:cm id="{CD4F161F-F7F3-4CAA-AB13-2C7F80C1F9F1}" authorId="{87085917-4E71-FCEF-6841-C14029C5E1EC}" status="resolved" created="2025-07-06T22:50:02.373" complete="100000">
    <pc:sldMkLst xmlns:pc="http://schemas.microsoft.com/office/powerpoint/2013/main/command">
      <pc:docMk/>
      <pc:sldMk cId="4005571535" sldId="315"/>
    </pc:sldMkLst>
    <p188:txBody>
      <a:bodyPr/>
      <a:lstStyle/>
      <a:p>
        <a:r>
          <a:rPr lang="en-US"/>
          <a:t>Excellent slide!</a:t>
        </a:r>
      </a:p>
    </p188:txBody>
    <p188:extLst>
      <p:ext xmlns:p="http://schemas.openxmlformats.org/presentationml/2006/main" uri="{57CB4572-C831-44C2-8A1C-0ADB6CCDFE69}">
        <p223:reactions xmlns:p223="http://schemas.microsoft.com/office/powerpoint/2022/03/main">
          <p223:rxn type="👍">
            <p223:instance time="2025-07-13T17:49:03.091" authorId="{B60FAA9D-1DD4-1175-ED45-B4AA425ACC7D}"/>
          </p223:rxn>
        </p223:reactions>
      </p:ext>
    </p188:extLst>
  </p188:cm>
</p188:cmLst>
</file>

<file path=ppt/comments/modernComment_13C_C6DF0721.xml><?xml version="1.0" encoding="utf-8"?>
<p188:cmLst xmlns:a="http://schemas.openxmlformats.org/drawingml/2006/main" xmlns:r="http://schemas.openxmlformats.org/officeDocument/2006/relationships" xmlns:p188="http://schemas.microsoft.com/office/powerpoint/2018/8/main">
  <p188:cm id="{DD7D4E07-CB07-4D8C-8DF4-B3EA9165B065}" authorId="{3297E51A-5BF5-83BE-2A6F-07533FE4F8B2}" status="resolved" created="2025-07-08T08:49:09.635" complete="100000">
    <pc:sldMkLst xmlns:pc="http://schemas.microsoft.com/office/powerpoint/2013/main/command">
      <pc:docMk/>
      <pc:sldMk cId="3336505121" sldId="316"/>
    </pc:sldMkLst>
    <p188:replyLst>
      <p188:reply id="{FAD694A2-707C-6746-9A88-E9E40886F54C}" authorId="{B60FAA9D-1DD4-1175-ED45-B4AA425ACC7D}" created="2025-07-13T17:48:55.943">
        <p188:txBody>
          <a:bodyPr/>
          <a:lstStyle/>
          <a:p>
            <a:r>
              <a:rPr lang="en-US"/>
              <a:t>Yes, this is covered</a:t>
            </a:r>
          </a:p>
        </p188:txBody>
      </p188:reply>
    </p188:replyLst>
    <p188:txBody>
      <a:bodyPr/>
      <a:lstStyle/>
      <a:p>
        <a:r>
          <a:rPr lang="en-US"/>
          <a:t>MG: 
I’d suggest the author to explain thoroughly on why Optimizer and Attention should not be touched. This is important.</a:t>
        </a:r>
      </a:p>
    </p188:txBody>
  </p188:cm>
</p188:cmLst>
</file>

<file path=ppt/comments/modernComment_13E_6D500F42.xml><?xml version="1.0" encoding="utf-8"?>
<p188:cmLst xmlns:a="http://schemas.openxmlformats.org/drawingml/2006/main" xmlns:r="http://schemas.openxmlformats.org/officeDocument/2006/relationships" xmlns:p188="http://schemas.microsoft.com/office/powerpoint/2018/8/main">
  <p188:cm id="{DF59A70D-4B5D-4EC6-AAFB-464112790005}" authorId="{3297E51A-5BF5-83BE-2A6F-07533FE4F8B2}" status="resolved" created="2025-07-08T08:46:17.480" complete="100000">
    <pc:sldMkLst xmlns:pc="http://schemas.microsoft.com/office/powerpoint/2013/main/command">
      <pc:docMk/>
      <pc:sldMk cId="1833963330" sldId="318"/>
    </pc:sldMkLst>
    <p188:replyLst>
      <p188:reply id="{55E8D1E8-6115-4386-885E-55A7570BF126}" authorId="{3297E51A-5BF5-83BE-2A6F-07533FE4F8B2}" created="2025-07-08T08:55:33.989">
        <p188:txBody>
          <a:bodyPr/>
          <a:lstStyle/>
          <a:p>
            <a:r>
              <a:rPr lang="en-US"/>
              <a:t>I’m not sure you need to number the arrows. There’s a clear direction of travel already. If you have a definite sequence that you’ll talk through in the presentation then numbering the arrows might help the audience keep up.</a:t>
            </a:r>
          </a:p>
        </p188:txBody>
        <p188:extLst>
          <p:ext xmlns:p="http://schemas.openxmlformats.org/presentationml/2006/main" uri="{57CB4572-C831-44C2-8A1C-0ADB6CCDFE69}">
            <p223:reactions xmlns:p223="http://schemas.microsoft.com/office/powerpoint/2022/03/main">
              <p223:rxn type="👍">
                <p223:instance time="2025-07-10T20:14:06.008" authorId="{B60FAA9D-1DD4-1175-ED45-B4AA425ACC7D}"/>
              </p223:rxn>
            </p223:reactions>
          </p:ext>
        </p188:extLst>
      </p188:reply>
      <p188:reply id="{7A81C6FC-8AAC-4C8C-8FA6-789450380B34}" authorId="{B60FAA9D-1DD4-1175-ED45-B4AA425ACC7D}" created="2025-07-10T20:14:42.186">
        <p188:txBody>
          <a:bodyPr/>
          <a:lstStyle/>
          <a:p>
            <a:r>
              <a:rPr lang="en-US"/>
              <a:t>Gotcha, I will keep it that way in this case and go step by step from base model to the chat/reasoning models.</a:t>
            </a:r>
          </a:p>
        </p188:txBody>
      </p188:reply>
    </p188:replyLst>
    <p188:txBody>
      <a:bodyPr/>
      <a:lstStyle/>
      <a:p>
        <a:r>
          <a:rPr lang="en-US"/>
          <a:t>MG:
I’d suggest to put a small description/bullet point based slide to introduce the Post-training concept to the audience. 
Try to explain it using simple metaphor based real world non-technical examples to start with. This will help audience in my opinion. 
Putting a complex diagram at the starting would be overwhelming for the audience, though I was able to understand. I am speaking for the rest.
I’d also suggest to put the numbering with arrows to make it more readable.</a:t>
        </a:r>
      </a:p>
    </p188:txBody>
  </p188:cm>
</p188:cmLst>
</file>

<file path=ppt/comments/modernComment_140_952C79F0.xml><?xml version="1.0" encoding="utf-8"?>
<p188:cmLst xmlns:a="http://schemas.openxmlformats.org/drawingml/2006/main" xmlns:r="http://schemas.openxmlformats.org/officeDocument/2006/relationships" xmlns:p188="http://schemas.microsoft.com/office/powerpoint/2018/8/main">
  <p188:cm id="{864C59D6-8201-4122-9AAC-182D44AB6137}" authorId="{3297E51A-5BF5-83BE-2A6F-07533FE4F8B2}" status="resolved" created="2025-07-08T08:49:35.036" complete="100000">
    <pc:sldMkLst xmlns:pc="http://schemas.microsoft.com/office/powerpoint/2013/main/command">
      <pc:docMk/>
      <pc:sldMk cId="2502719984" sldId="320"/>
    </pc:sldMkLst>
    <p188:txBody>
      <a:bodyPr/>
      <a:lstStyle/>
      <a:p>
        <a:r>
          <a:rPr lang="en-US"/>
          <a:t>MG:
I’d suggest the author to explain more on DPO and why it is needed. This is bit complex to explain.</a:t>
        </a:r>
      </a:p>
    </p188:txBody>
    <p188:extLst>
      <p:ext xmlns:p="http://schemas.openxmlformats.org/presentationml/2006/main" uri="{57CB4572-C831-44C2-8A1C-0ADB6CCDFE69}">
        <p223:reactions xmlns:p223="http://schemas.microsoft.com/office/powerpoint/2022/03/main">
          <p223:rxn type="👍">
            <p223:instance time="2025-07-13T17:50:22.206" authorId="{B60FAA9D-1DD4-1175-ED45-B4AA425ACC7D}"/>
          </p223:rxn>
        </p223:reactions>
      </p:ext>
    </p188:extLst>
  </p188:cm>
</p188:cmLst>
</file>

<file path=ppt/comments/modernComment_141_FBD97CE8.xml><?xml version="1.0" encoding="utf-8"?>
<p188:cmLst xmlns:a="http://schemas.openxmlformats.org/drawingml/2006/main" xmlns:r="http://schemas.openxmlformats.org/officeDocument/2006/relationships" xmlns:p188="http://schemas.microsoft.com/office/powerpoint/2018/8/main">
  <p188:cm id="{31A1162B-B5B6-4DE1-BD24-D60A5CC5ABD9}" authorId="{87085917-4E71-FCEF-6841-C14029C5E1EC}" status="resolved" created="2025-07-06T22:49:33.555" complete="100000">
    <pc:sldMkLst xmlns:pc="http://schemas.microsoft.com/office/powerpoint/2013/main/command">
      <pc:docMk/>
      <pc:sldMk cId="4225334504" sldId="321"/>
    </pc:sldMkLst>
    <p188:txBody>
      <a:bodyPr/>
      <a:lstStyle/>
      <a:p>
        <a:r>
          <a:rPr lang="en-US"/>
          <a:t>Great slide, would it be good to explain how even with 4 bit precision, we can get decent accuracy?</a:t>
        </a:r>
      </a:p>
    </p188:txBody>
    <p188:extLst>
      <p:ext xmlns:p="http://schemas.openxmlformats.org/presentationml/2006/main" uri="{57CB4572-C831-44C2-8A1C-0ADB6CCDFE69}">
        <p223:reactions xmlns:p223="http://schemas.microsoft.com/office/powerpoint/2022/03/main">
          <p223:rxn type="👍">
            <p223:instance time="2025-07-13T17:47:57.552" authorId="{B60FAA9D-1DD4-1175-ED45-B4AA425ACC7D}"/>
          </p223:rxn>
        </p223:reactions>
      </p:ext>
    </p188:extLst>
  </p188:cm>
  <p188:cm id="{52A94C26-0A36-4094-8ADA-82A2F0E700F5}" authorId="{3297E51A-5BF5-83BE-2A6F-07533FE4F8B2}" status="resolved" created="2025-07-08T08:48:49.917" complete="100000">
    <pc:sldMkLst xmlns:pc="http://schemas.microsoft.com/office/powerpoint/2013/main/command">
      <pc:docMk/>
      <pc:sldMk cId="4225334504" sldId="321"/>
    </pc:sldMkLst>
    <p188:txBody>
      <a:bodyPr/>
      <a:lstStyle/>
      <a:p>
        <a:r>
          <a:rPr lang="en-US"/>
          <a:t>MG:
Great summary by the author. LoRA and QLoRA are the popular techniques.</a:t>
        </a:r>
      </a:p>
    </p188:txBody>
    <p188:extLst>
      <p:ext xmlns:p="http://schemas.openxmlformats.org/presentationml/2006/main" uri="{57CB4572-C831-44C2-8A1C-0ADB6CCDFE69}">
        <p223:reactions xmlns:p223="http://schemas.microsoft.com/office/powerpoint/2022/03/main">
          <p223:rxn type="👍">
            <p223:instance time="2025-07-13T17:47:58.282" authorId="{B60FAA9D-1DD4-1175-ED45-B4AA425ACC7D}"/>
          </p223:rxn>
        </p223:reactions>
      </p:ext>
    </p188:extLst>
  </p188:cm>
</p188:cmLst>
</file>

<file path=ppt/comments/modernComment_142_71ED4154.xml><?xml version="1.0" encoding="utf-8"?>
<p188:cmLst xmlns:a="http://schemas.openxmlformats.org/drawingml/2006/main" xmlns:r="http://schemas.openxmlformats.org/officeDocument/2006/relationships" xmlns:p188="http://schemas.microsoft.com/office/powerpoint/2018/8/main">
  <p188:cm id="{AAF2EC9B-01CA-4C0A-8D34-758ABB9BEF2F}" authorId="{87085917-4E71-FCEF-6841-C14029C5E1EC}" status="resolved" created="2025-07-06T22:44:25.580" complete="100000">
    <pc:sldMkLst xmlns:pc="http://schemas.microsoft.com/office/powerpoint/2013/main/command">
      <pc:docMk/>
      <pc:sldMk cId="1911374164" sldId="322"/>
    </pc:sldMkLst>
    <p188:replyLst>
      <p188:reply id="{7561F017-B799-4FD9-BD87-A2A31CF5107A}" authorId="{B60FAA9D-1DD4-1175-ED45-B4AA425ACC7D}" created="2025-07-10T20:20:23.776">
        <p188:txBody>
          <a:bodyPr/>
          <a:lstStyle/>
          <a:p>
            <a:r>
              <a:rPr lang="en-US"/>
              <a:t>Agreed, I tried to cover the data generation and curation process in the next slides.</a:t>
            </a:r>
          </a:p>
        </p188:txBody>
      </p188:reply>
    </p188:replyLst>
    <p188:txBody>
      <a:bodyPr/>
      <a:lstStyle/>
      <a:p>
        <a:r>
          <a:rPr lang="en-US"/>
          <a:t>Adding some details/notes about how to create good dataset from a given dataset would be helpful.</a:t>
        </a:r>
      </a:p>
    </p188:txBody>
  </p188:cm>
  <p188:cm id="{047D2D73-6391-4363-B9DB-F570C013D0C9}" authorId="{3297E51A-5BF5-83BE-2A6F-07533FE4F8B2}" status="resolved" created="2025-07-08T10:29:19.151" complete="100000">
    <pc:sldMkLst xmlns:pc="http://schemas.microsoft.com/office/powerpoint/2013/main/command">
      <pc:docMk/>
      <pc:sldMk cId="1911374164" sldId="322"/>
    </pc:sldMkLst>
    <p188:replyLst>
      <p188:reply id="{E7EB5D0D-78F3-4CEA-AAE7-7F63007D4747}" authorId="{B60FAA9D-1DD4-1175-ED45-B4AA425ACC7D}" created="2025-07-10T20:20:51.356">
        <p188:txBody>
          <a:bodyPr/>
          <a:lstStyle/>
          <a:p>
            <a:r>
              <a:rPr lang="en-US"/>
              <a:t>“guaranteeing” is impossible, but there are tricks that we explore in terms of how to generate good data and how to filter it indeed.</a:t>
            </a:r>
          </a:p>
        </p188:txBody>
      </p188:reply>
    </p188:replyLst>
    <p188:txBody>
      <a:bodyPr/>
      <a:lstStyle/>
      <a:p>
        <a:r>
          <a:rPr lang="en-US"/>
          <a:t>How can you guarantee accuracy in a dataset that is large enough for training? (Is that within the scope of the presentation?)</a:t>
        </a:r>
      </a:p>
    </p188:txBody>
  </p188:cm>
</p188:cmLst>
</file>

<file path=ppt/comments/modernComment_143_2FE39C70.xml><?xml version="1.0" encoding="utf-8"?>
<p188:cmLst xmlns:a="http://schemas.openxmlformats.org/drawingml/2006/main" xmlns:r="http://schemas.openxmlformats.org/officeDocument/2006/relationships" xmlns:p188="http://schemas.microsoft.com/office/powerpoint/2018/8/main">
  <p188:cm id="{35083175-2A7D-467B-9CD0-D66B5C8F2972}" authorId="{3297E51A-5BF5-83BE-2A6F-07533FE4F8B2}" status="resolved" created="2025-07-08T08:47:30.020" complete="100000">
    <pc:sldMkLst xmlns:pc="http://schemas.microsoft.com/office/powerpoint/2013/main/command">
      <pc:docMk/>
      <pc:sldMk cId="803445872" sldId="323"/>
    </pc:sldMkLst>
    <p188:replyLst>
      <p188:reply id="{7AAE7D1B-937E-4F27-82C8-F80F9DF6CFF8}" authorId="{3297E51A-5BF5-83BE-2A6F-07533FE4F8B2}" created="2025-07-08T08:47:42.865">
        <p188:txBody>
          <a:bodyPr/>
          <a:lstStyle/>
          <a:p>
            <a:r>
              <a:rPr lang="en-US"/>
              <a:t>MG:
Though notes help, I am able to understand the flow chart.</a:t>
            </a:r>
          </a:p>
        </p188:txBody>
      </p188:reply>
      <p188:reply id="{F414997D-4B7E-4C21-9B5C-46DD38414FAA}" authorId="{B60FAA9D-1DD4-1175-ED45-B4AA425ACC7D}" created="2025-07-10T20:21:11.965">
        <p188:txBody>
          <a:bodyPr/>
          <a:lstStyle/>
          <a:p>
            <a:r>
              <a:rPr lang="en-US"/>
              <a:t>Ok thanks!</a:t>
            </a:r>
          </a:p>
        </p188:txBody>
      </p188:reply>
    </p188:replyLst>
    <p188:txBody>
      <a:bodyPr/>
      <a:lstStyle/>
      <a:p>
        <a:r>
          <a:rPr lang="en-US"/>
          <a:t>MG:
Update the page number at the bottom</a:t>
        </a:r>
      </a:p>
    </p188:txBody>
    <p188:extLst>
      <p:ext xmlns:p="http://schemas.openxmlformats.org/presentationml/2006/main" uri="{57CB4572-C831-44C2-8A1C-0ADB6CCDFE69}">
        <p223:reactions xmlns:p223="http://schemas.microsoft.com/office/powerpoint/2022/03/main">
          <p223:rxn type="👍">
            <p223:instance time="2025-07-10T20:21:04.036" authorId="{B60FAA9D-1DD4-1175-ED45-B4AA425ACC7D}"/>
          </p223:rxn>
        </p223:reactions>
      </p:ext>
    </p188:extLst>
  </p188:cm>
</p188:cmLst>
</file>

<file path=ppt/comments/modernComment_144_423B24FF.xml><?xml version="1.0" encoding="utf-8"?>
<p188:cmLst xmlns:a="http://schemas.openxmlformats.org/drawingml/2006/main" xmlns:r="http://schemas.openxmlformats.org/officeDocument/2006/relationships" xmlns:p188="http://schemas.microsoft.com/office/powerpoint/2018/8/main">
  <p188:cm id="{35661D05-B7C7-49A5-A6C7-1BF4BB05782B}" authorId="{87085917-4E71-FCEF-6841-C14029C5E1EC}" status="resolved" created="2025-07-06T22:48:00.501" complete="100000">
    <ac:deMkLst xmlns:ac="http://schemas.microsoft.com/office/drawing/2013/main/command">
      <pc:docMk xmlns:pc="http://schemas.microsoft.com/office/powerpoint/2013/main/command"/>
      <pc:sldMk xmlns:pc="http://schemas.microsoft.com/office/powerpoint/2013/main/command" cId="1111172351" sldId="324"/>
      <ac:picMk id="13" creationId="{EAF048F7-3E4E-60ED-6ACD-5AA9ED19D554}"/>
    </ac:deMkLst>
    <p188:replyLst>
      <p188:reply id="{6ABF56B9-DD53-48DA-A603-807A59900E7A}" authorId="{3297E51A-5BF5-83BE-2A6F-07533FE4F8B2}" created="2025-07-08T10:38:15.068">
        <p188:txBody>
          <a:bodyPr/>
          <a:lstStyle/>
          <a:p>
            <a:r>
              <a:rPr lang="en-US"/>
              <a:t>Yes, without notes the purpose of these pie charts is not totally clear.</a:t>
            </a:r>
          </a:p>
        </p188:txBody>
      </p188:reply>
      <p188:reply id="{7E530443-DE92-134D-93AF-007A3D821A4D}" authorId="{B60FAA9D-1DD4-1175-ED45-B4AA425ACC7D}" created="2025-07-13T17:48:30.051">
        <p188:txBody>
          <a:bodyPr/>
          <a:lstStyle/>
          <a:p>
            <a:r>
              <a:rPr lang="en-US"/>
              <a:t>This is explained during the presentation. This is connected to the previous slide as instruction following is a category here.</a:t>
            </a:r>
          </a:p>
        </p188:txBody>
      </p188:reply>
    </p188:replyLst>
    <p188:txBody>
      <a:bodyPr/>
      <a:lstStyle/>
      <a:p>
        <a:r>
          <a:rPr lang="en-US"/>
          <a:t>I am assuming in this slide, the presenter will explain a bit of details from “The Perfect Blend: Redefining RLHF with Mixture of Judges”</a:t>
        </a:r>
      </a:p>
    </p188:txBody>
  </p188:cm>
  <p188:cm id="{C4881AC8-A0F4-4F68-B5F2-A19D8D7BB6D6}" authorId="{3297E51A-5BF5-83BE-2A6F-07533FE4F8B2}" status="resolved" created="2025-07-08T08:48:05.906" complete="100000">
    <pc:sldMkLst xmlns:pc="http://schemas.microsoft.com/office/powerpoint/2013/main/command">
      <pc:docMk/>
      <pc:sldMk cId="1111172351" sldId="324"/>
    </pc:sldMkLst>
    <p188:replyLst>
      <p188:reply id="{C502FF0D-E936-417B-8550-7F1749A55792}" authorId="{3297E51A-5BF5-83BE-2A6F-07533FE4F8B2}" created="2025-07-08T08:48:17.630">
        <p188:txBody>
          <a:bodyPr/>
          <a:lstStyle/>
          <a:p>
            <a:r>
              <a:rPr lang="en-US"/>
              <a:t>MG:
I think notes would help further as a reviewer to understand more from the slides.</a:t>
            </a:r>
          </a:p>
        </p188:txBody>
        <p188:extLst>
          <p:ext xmlns:p="http://schemas.openxmlformats.org/presentationml/2006/main" uri="{57CB4572-C831-44C2-8A1C-0ADB6CCDFE69}">
            <p223:reactions xmlns:p223="http://schemas.microsoft.com/office/powerpoint/2022/03/main">
              <p223:rxn type="👍">
                <p223:instance time="2025-07-13T17:48:34.054" authorId="{B60FAA9D-1DD4-1175-ED45-B4AA425ACC7D}"/>
              </p223:rxn>
            </p223:reactions>
          </p:ext>
        </p188:extLst>
      </p188:reply>
    </p188:replyLst>
    <p188:txBody>
      <a:bodyPr/>
      <a:lstStyle/>
      <a:p>
        <a:r>
          <a:rPr lang="en-US"/>
          <a:t>MG: 
I think author provided an example of dataset from hugging face. I went there site using the url.</a:t>
        </a:r>
      </a:p>
    </p188:txBody>
  </p188:cm>
</p188:cmLst>
</file>

<file path=ppt/comments/modernComment_14B_887E690A.xml><?xml version="1.0" encoding="utf-8"?>
<p188:cmLst xmlns:a="http://schemas.openxmlformats.org/drawingml/2006/main" xmlns:r="http://schemas.openxmlformats.org/officeDocument/2006/relationships" xmlns:p188="http://schemas.microsoft.com/office/powerpoint/2018/8/main">
  <p188:cm id="{7C94A6A2-A7E4-487F-B67F-A2C354CAD5B5}" authorId="{3297E51A-5BF5-83BE-2A6F-07533FE4F8B2}" status="resolved" created="2025-07-08T08:49:55.667" complete="100000">
    <pc:sldMkLst xmlns:pc="http://schemas.microsoft.com/office/powerpoint/2013/main/command">
      <pc:docMk/>
      <pc:sldMk cId="2289985802" sldId="331"/>
    </pc:sldMkLst>
    <p188:txBody>
      <a:bodyPr/>
      <a:lstStyle/>
      <a:p>
        <a:r>
          <a:rPr lang="en-US"/>
          <a:t>MG:
Great start for GRPO. That’s what I am looking for. This type of context building helps audience to understand easily.</a:t>
        </a:r>
      </a:p>
    </p188:txBody>
    <p188:extLst>
      <p:ext xmlns:p="http://schemas.openxmlformats.org/presentationml/2006/main" uri="{57CB4572-C831-44C2-8A1C-0ADB6CCDFE69}">
        <p223:reactions xmlns:p223="http://schemas.microsoft.com/office/powerpoint/2022/03/main">
          <p223:rxn type="👍">
            <p223:instance time="2025-07-13T17:50:27.186" authorId="{B60FAA9D-1DD4-1175-ED45-B4AA425ACC7D}"/>
          </p223:rxn>
        </p223:reactions>
      </p:ext>
    </p188:extLst>
  </p188:cm>
</p188:cmLst>
</file>

<file path=ppt/comments/modernComment_152_D3B30FC0.xml><?xml version="1.0" encoding="utf-8"?>
<p188:cmLst xmlns:a="http://schemas.openxmlformats.org/drawingml/2006/main" xmlns:r="http://schemas.openxmlformats.org/officeDocument/2006/relationships" xmlns:p188="http://schemas.microsoft.com/office/powerpoint/2018/8/main">
  <p188:cm id="{46598083-22EB-425B-A442-03F300A883D4}" authorId="{3297E51A-5BF5-83BE-2A6F-07533FE4F8B2}" status="resolved" created="2025-07-08T08:50:13.271" complete="100000">
    <pc:sldMkLst xmlns:pc="http://schemas.microsoft.com/office/powerpoint/2013/main/command">
      <pc:docMk/>
      <pc:sldMk cId="3551727552" sldId="338"/>
    </pc:sldMkLst>
    <p188:txBody>
      <a:bodyPr/>
      <a:lstStyle/>
      <a:p>
        <a:r>
          <a:rPr lang="en-US"/>
          <a:t>MG:
Provide more info for reward functions.</a:t>
        </a:r>
      </a:p>
    </p188:txBody>
    <p188:extLst>
      <p:ext xmlns:p="http://schemas.openxmlformats.org/presentationml/2006/main" uri="{57CB4572-C831-44C2-8A1C-0ADB6CCDFE69}">
        <p223:reactions xmlns:p223="http://schemas.microsoft.com/office/powerpoint/2022/03/main">
          <p223:rxn type="👍">
            <p223:instance time="2025-07-13T17:50:36.848" authorId="{B60FAA9D-1DD4-1175-ED45-B4AA425ACC7D}"/>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6C522-6298-C514-3930-029C4B4427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CC4CC6-40E3-5F5F-4C10-2F80EFAF75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E6DB0D-6728-4D56-8B92-5886104E539D}" type="datetimeFigureOut">
              <a:rPr lang="en-US" smtClean="0"/>
              <a:t>7/17/2025</a:t>
            </a:fld>
            <a:endParaRPr lang="en-US"/>
          </a:p>
        </p:txBody>
      </p:sp>
      <p:sp>
        <p:nvSpPr>
          <p:cNvPr id="4" name="Footer Placeholder 3">
            <a:extLst>
              <a:ext uri="{FF2B5EF4-FFF2-40B4-BE49-F238E27FC236}">
                <a16:creationId xmlns:a16="http://schemas.microsoft.com/office/drawing/2014/main" id="{2BB16D09-764B-FDE0-F69B-C11D89A63E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CC678B-BAB7-E426-274F-E4D48790FF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B83AC9-F0F4-4CAA-AE4C-0507E3399FCA}" type="slidenum">
              <a:rPr lang="en-US" smtClean="0"/>
              <a:t>‹#›</a:t>
            </a:fld>
            <a:endParaRPr lang="en-US"/>
          </a:p>
        </p:txBody>
      </p:sp>
    </p:spTree>
    <p:extLst>
      <p:ext uri="{BB962C8B-B14F-4D97-AF65-F5344CB8AC3E}">
        <p14:creationId xmlns:p14="http://schemas.microsoft.com/office/powerpoint/2010/main" val="2569814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286F0-5D44-442A-89D7-9EA0829990CE}"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A928-C791-423D-8AB9-F59BCD590E35}" type="slidenum">
              <a:rPr lang="en-US" smtClean="0"/>
              <a:t>‹#›</a:t>
            </a:fld>
            <a:endParaRPr lang="en-US"/>
          </a:p>
        </p:txBody>
      </p:sp>
    </p:spTree>
    <p:extLst>
      <p:ext uri="{BB962C8B-B14F-4D97-AF65-F5344CB8AC3E}">
        <p14:creationId xmlns:p14="http://schemas.microsoft.com/office/powerpoint/2010/main" val="13441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CF84-7D22-98C9-CD1F-A7E42F911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C22E-6750-9425-DD7A-AC636AC63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D3774-5C32-3EC6-C8F4-3D5C8AA97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0BA43-88C5-B71E-BEE8-FD5B98A9AE85}"/>
              </a:ext>
            </a:extLst>
          </p:cNvPr>
          <p:cNvSpPr>
            <a:spLocks noGrp="1"/>
          </p:cNvSpPr>
          <p:nvPr>
            <p:ph type="sldNum" sz="quarter" idx="5"/>
          </p:nvPr>
        </p:nvSpPr>
        <p:spPr/>
        <p:txBody>
          <a:bodyPr/>
          <a:lstStyle/>
          <a:p>
            <a:fld id="{1133A928-C791-423D-8AB9-F59BCD590E35}" type="slidenum">
              <a:rPr lang="en-US" smtClean="0"/>
              <a:t>2</a:t>
            </a:fld>
            <a:endParaRPr lang="en-US" dirty="0"/>
          </a:p>
        </p:txBody>
      </p:sp>
    </p:spTree>
    <p:extLst>
      <p:ext uri="{BB962C8B-B14F-4D97-AF65-F5344CB8AC3E}">
        <p14:creationId xmlns:p14="http://schemas.microsoft.com/office/powerpoint/2010/main" val="10522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5DB4-A35C-01F3-B5F0-FFB4FC610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F3B2-BBD2-C979-2B13-D65E2D72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1DF1B-1184-717F-8CA8-6587239C3C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714359-DA71-A527-5DF3-299277562B7B}"/>
              </a:ext>
            </a:extLst>
          </p:cNvPr>
          <p:cNvSpPr>
            <a:spLocks noGrp="1"/>
          </p:cNvSpPr>
          <p:nvPr>
            <p:ph type="sldNum" sz="quarter" idx="5"/>
          </p:nvPr>
        </p:nvSpPr>
        <p:spPr/>
        <p:txBody>
          <a:bodyPr/>
          <a:lstStyle/>
          <a:p>
            <a:fld id="{1133A928-C791-423D-8AB9-F59BCD590E35}" type="slidenum">
              <a:rPr lang="en-US" smtClean="0"/>
              <a:t>14</a:t>
            </a:fld>
            <a:endParaRPr lang="en-US" dirty="0"/>
          </a:p>
        </p:txBody>
      </p:sp>
    </p:spTree>
    <p:extLst>
      <p:ext uri="{BB962C8B-B14F-4D97-AF65-F5344CB8AC3E}">
        <p14:creationId xmlns:p14="http://schemas.microsoft.com/office/powerpoint/2010/main" val="25893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03CE8-F183-42A4-6E6F-68E82186E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42BAE-FC87-AACB-31E6-214EB4E49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6C041-92BC-5E3B-4B5F-829C83E208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B238D6-C160-A14F-117F-ABA3E379BB28}"/>
              </a:ext>
            </a:extLst>
          </p:cNvPr>
          <p:cNvSpPr>
            <a:spLocks noGrp="1"/>
          </p:cNvSpPr>
          <p:nvPr>
            <p:ph type="sldNum" sz="quarter" idx="5"/>
          </p:nvPr>
        </p:nvSpPr>
        <p:spPr/>
        <p:txBody>
          <a:bodyPr/>
          <a:lstStyle/>
          <a:p>
            <a:fld id="{1133A928-C791-423D-8AB9-F59BCD590E35}" type="slidenum">
              <a:rPr lang="en-US" smtClean="0"/>
              <a:t>15</a:t>
            </a:fld>
            <a:endParaRPr lang="en-US" dirty="0"/>
          </a:p>
        </p:txBody>
      </p:sp>
    </p:spTree>
    <p:extLst>
      <p:ext uri="{BB962C8B-B14F-4D97-AF65-F5344CB8AC3E}">
        <p14:creationId xmlns:p14="http://schemas.microsoft.com/office/powerpoint/2010/main" val="2337384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5F32-C283-BB38-EC13-8891F35B7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78AC6-89E1-72B7-9380-041567F97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AB353-BC3A-5EBA-1E8B-A91E481298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B4A281-087F-DB23-6792-195472681A4D}"/>
              </a:ext>
            </a:extLst>
          </p:cNvPr>
          <p:cNvSpPr>
            <a:spLocks noGrp="1"/>
          </p:cNvSpPr>
          <p:nvPr>
            <p:ph type="sldNum" sz="quarter" idx="5"/>
          </p:nvPr>
        </p:nvSpPr>
        <p:spPr/>
        <p:txBody>
          <a:bodyPr/>
          <a:lstStyle/>
          <a:p>
            <a:fld id="{1133A928-C791-423D-8AB9-F59BCD590E35}" type="slidenum">
              <a:rPr lang="en-US" smtClean="0"/>
              <a:t>16</a:t>
            </a:fld>
            <a:endParaRPr lang="en-US" dirty="0"/>
          </a:p>
        </p:txBody>
      </p:sp>
    </p:spTree>
    <p:extLst>
      <p:ext uri="{BB962C8B-B14F-4D97-AF65-F5344CB8AC3E}">
        <p14:creationId xmlns:p14="http://schemas.microsoft.com/office/powerpoint/2010/main" val="314668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D2264-830F-662B-9635-9569D2A00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6E50F-9AB0-0364-8959-9361ED7A7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60D226-90FE-D2A6-03E1-BA76581AA6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851B8F-2F8B-B47D-41EB-2CC50F933E7E}"/>
              </a:ext>
            </a:extLst>
          </p:cNvPr>
          <p:cNvSpPr>
            <a:spLocks noGrp="1"/>
          </p:cNvSpPr>
          <p:nvPr>
            <p:ph type="sldNum" sz="quarter" idx="5"/>
          </p:nvPr>
        </p:nvSpPr>
        <p:spPr/>
        <p:txBody>
          <a:bodyPr/>
          <a:lstStyle/>
          <a:p>
            <a:fld id="{1133A928-C791-423D-8AB9-F59BCD590E35}" type="slidenum">
              <a:rPr lang="en-US" smtClean="0"/>
              <a:t>17</a:t>
            </a:fld>
            <a:endParaRPr lang="en-US" dirty="0"/>
          </a:p>
        </p:txBody>
      </p:sp>
    </p:spTree>
    <p:extLst>
      <p:ext uri="{BB962C8B-B14F-4D97-AF65-F5344CB8AC3E}">
        <p14:creationId xmlns:p14="http://schemas.microsoft.com/office/powerpoint/2010/main" val="33682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A00CF-90AC-74C7-B535-BE7DDDDF0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741C8-AB4B-8043-180F-EFE5E5CC9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ACD8E-8CCD-53EC-90E7-545C5060CF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F6BB86-316A-9F4E-62FB-F111A5E9A0F5}"/>
              </a:ext>
            </a:extLst>
          </p:cNvPr>
          <p:cNvSpPr>
            <a:spLocks noGrp="1"/>
          </p:cNvSpPr>
          <p:nvPr>
            <p:ph type="sldNum" sz="quarter" idx="5"/>
          </p:nvPr>
        </p:nvSpPr>
        <p:spPr/>
        <p:txBody>
          <a:bodyPr/>
          <a:lstStyle/>
          <a:p>
            <a:fld id="{1133A928-C791-423D-8AB9-F59BCD590E35}" type="slidenum">
              <a:rPr lang="en-US" smtClean="0"/>
              <a:t>18</a:t>
            </a:fld>
            <a:endParaRPr lang="en-US" dirty="0"/>
          </a:p>
        </p:txBody>
      </p:sp>
    </p:spTree>
    <p:extLst>
      <p:ext uri="{BB962C8B-B14F-4D97-AF65-F5344CB8AC3E}">
        <p14:creationId xmlns:p14="http://schemas.microsoft.com/office/powerpoint/2010/main" val="362090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B4D52-711B-22DE-E51A-A4A914FC3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64918-57F5-29AB-F831-F7071FEEE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F595B-9C19-9CDB-53D2-5E7137D432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12A8F5-45BE-BA06-6455-B5748B1900AE}"/>
              </a:ext>
            </a:extLst>
          </p:cNvPr>
          <p:cNvSpPr>
            <a:spLocks noGrp="1"/>
          </p:cNvSpPr>
          <p:nvPr>
            <p:ph type="sldNum" sz="quarter" idx="5"/>
          </p:nvPr>
        </p:nvSpPr>
        <p:spPr/>
        <p:txBody>
          <a:bodyPr/>
          <a:lstStyle/>
          <a:p>
            <a:fld id="{1133A928-C791-423D-8AB9-F59BCD590E35}" type="slidenum">
              <a:rPr lang="en-US" smtClean="0"/>
              <a:t>18</a:t>
            </a:fld>
            <a:endParaRPr lang="en-US" dirty="0"/>
          </a:p>
        </p:txBody>
      </p:sp>
    </p:spTree>
    <p:extLst>
      <p:ext uri="{BB962C8B-B14F-4D97-AF65-F5344CB8AC3E}">
        <p14:creationId xmlns:p14="http://schemas.microsoft.com/office/powerpoint/2010/main" val="3998959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B018A-8527-C081-D671-F718E53B1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F7159-7241-10A5-B03E-0CD1FCD36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5ACEA-7A5A-C527-CFF0-8A7EA9E006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40838C-A1D1-B45F-0631-2FF7E10293D3}"/>
              </a:ext>
            </a:extLst>
          </p:cNvPr>
          <p:cNvSpPr>
            <a:spLocks noGrp="1"/>
          </p:cNvSpPr>
          <p:nvPr>
            <p:ph type="sldNum" sz="quarter" idx="5"/>
          </p:nvPr>
        </p:nvSpPr>
        <p:spPr/>
        <p:txBody>
          <a:bodyPr/>
          <a:lstStyle/>
          <a:p>
            <a:fld id="{1133A928-C791-423D-8AB9-F59BCD590E35}" type="slidenum">
              <a:rPr lang="en-US" smtClean="0"/>
              <a:t>19</a:t>
            </a:fld>
            <a:endParaRPr lang="en-US" dirty="0"/>
          </a:p>
        </p:txBody>
      </p:sp>
    </p:spTree>
    <p:extLst>
      <p:ext uri="{BB962C8B-B14F-4D97-AF65-F5344CB8AC3E}">
        <p14:creationId xmlns:p14="http://schemas.microsoft.com/office/powerpoint/2010/main" val="2885710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11D46-8E78-DA45-085C-2B09F38F6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DFA02-E5A7-A473-B2A1-0D8D81CF0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50A84-515A-2976-FB53-D64B58F03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7058DB-10E1-1C61-FBAC-CDC7D1EA1E64}"/>
              </a:ext>
            </a:extLst>
          </p:cNvPr>
          <p:cNvSpPr>
            <a:spLocks noGrp="1"/>
          </p:cNvSpPr>
          <p:nvPr>
            <p:ph type="sldNum" sz="quarter" idx="5"/>
          </p:nvPr>
        </p:nvSpPr>
        <p:spPr/>
        <p:txBody>
          <a:bodyPr/>
          <a:lstStyle/>
          <a:p>
            <a:fld id="{1133A928-C791-423D-8AB9-F59BCD590E35}" type="slidenum">
              <a:rPr lang="en-US" smtClean="0"/>
              <a:t>20</a:t>
            </a:fld>
            <a:endParaRPr lang="en-US" dirty="0"/>
          </a:p>
        </p:txBody>
      </p:sp>
    </p:spTree>
    <p:extLst>
      <p:ext uri="{BB962C8B-B14F-4D97-AF65-F5344CB8AC3E}">
        <p14:creationId xmlns:p14="http://schemas.microsoft.com/office/powerpoint/2010/main" val="6055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E9486-3BBE-2B7A-574C-4490998A9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1469D-1A86-B9E0-7CE2-852863ACB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825A4-57D5-6B98-A7C8-03A280FB1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C6E2CD-5CF6-A5C9-C99E-27052879A507}"/>
              </a:ext>
            </a:extLst>
          </p:cNvPr>
          <p:cNvSpPr>
            <a:spLocks noGrp="1"/>
          </p:cNvSpPr>
          <p:nvPr>
            <p:ph type="sldNum" sz="quarter" idx="5"/>
          </p:nvPr>
        </p:nvSpPr>
        <p:spPr/>
        <p:txBody>
          <a:bodyPr/>
          <a:lstStyle/>
          <a:p>
            <a:fld id="{1133A928-C791-423D-8AB9-F59BCD590E35}" type="slidenum">
              <a:rPr lang="en-US" smtClean="0"/>
              <a:t>22</a:t>
            </a:fld>
            <a:endParaRPr lang="en-US" dirty="0"/>
          </a:p>
        </p:txBody>
      </p:sp>
    </p:spTree>
    <p:extLst>
      <p:ext uri="{BB962C8B-B14F-4D97-AF65-F5344CB8AC3E}">
        <p14:creationId xmlns:p14="http://schemas.microsoft.com/office/powerpoint/2010/main" val="405114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4A074-E714-126D-1DA9-8AC046EDB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C1DAF-2F7A-EF05-1BDC-4782C6EB7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AEE29-FD40-A391-86C4-9462C4A805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2B77B8-D3D1-50AC-1331-C2AB982D4E5B}"/>
              </a:ext>
            </a:extLst>
          </p:cNvPr>
          <p:cNvSpPr>
            <a:spLocks noGrp="1"/>
          </p:cNvSpPr>
          <p:nvPr>
            <p:ph type="sldNum" sz="quarter" idx="5"/>
          </p:nvPr>
        </p:nvSpPr>
        <p:spPr/>
        <p:txBody>
          <a:bodyPr/>
          <a:lstStyle/>
          <a:p>
            <a:fld id="{1133A928-C791-423D-8AB9-F59BCD590E35}" type="slidenum">
              <a:rPr lang="en-US" smtClean="0"/>
              <a:t>23</a:t>
            </a:fld>
            <a:endParaRPr lang="en-US" dirty="0"/>
          </a:p>
        </p:txBody>
      </p:sp>
    </p:spTree>
    <p:extLst>
      <p:ext uri="{BB962C8B-B14F-4D97-AF65-F5344CB8AC3E}">
        <p14:creationId xmlns:p14="http://schemas.microsoft.com/office/powerpoint/2010/main" val="3465365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FF55-ABA5-6CEB-A629-94C7F2B64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45612-AF3A-DEEE-72B3-F9BE2E619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00146-ABC2-84A6-4A65-19D79D947449}"/>
              </a:ext>
            </a:extLst>
          </p:cNvPr>
          <p:cNvSpPr>
            <a:spLocks noGrp="1"/>
          </p:cNvSpPr>
          <p:nvPr>
            <p:ph type="body" idx="1"/>
          </p:nvPr>
        </p:nvSpPr>
        <p:spPr/>
        <p:txBody>
          <a:bodyPr/>
          <a:lstStyle/>
          <a:p>
            <a:r>
              <a:rPr lang="en-US" dirty="0"/>
              <a:t>0</a:t>
            </a:r>
          </a:p>
        </p:txBody>
      </p:sp>
      <p:sp>
        <p:nvSpPr>
          <p:cNvPr id="4" name="Slide Number Placeholder 3">
            <a:extLst>
              <a:ext uri="{FF2B5EF4-FFF2-40B4-BE49-F238E27FC236}">
                <a16:creationId xmlns:a16="http://schemas.microsoft.com/office/drawing/2014/main" id="{6DE53FD3-76F4-08F5-EC8C-0591A54F397C}"/>
              </a:ext>
            </a:extLst>
          </p:cNvPr>
          <p:cNvSpPr>
            <a:spLocks noGrp="1"/>
          </p:cNvSpPr>
          <p:nvPr>
            <p:ph type="sldNum" sz="quarter" idx="5"/>
          </p:nvPr>
        </p:nvSpPr>
        <p:spPr/>
        <p:txBody>
          <a:bodyPr/>
          <a:lstStyle/>
          <a:p>
            <a:fld id="{1133A928-C791-423D-8AB9-F59BCD590E35}" type="slidenum">
              <a:rPr lang="en-US" smtClean="0"/>
              <a:t>4</a:t>
            </a:fld>
            <a:endParaRPr lang="en-US" dirty="0"/>
          </a:p>
        </p:txBody>
      </p:sp>
    </p:spTree>
    <p:extLst>
      <p:ext uri="{BB962C8B-B14F-4D97-AF65-F5344CB8AC3E}">
        <p14:creationId xmlns:p14="http://schemas.microsoft.com/office/powerpoint/2010/main" val="161536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3135E-FD49-0AA7-AAE8-81B197CFC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3210F-6579-8AD6-A92A-0F0C15916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74F30-3F7A-EF9E-3CC5-6DB440D89D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81F0D4-501D-BBDF-73EC-9345C3603D69}"/>
              </a:ext>
            </a:extLst>
          </p:cNvPr>
          <p:cNvSpPr>
            <a:spLocks noGrp="1"/>
          </p:cNvSpPr>
          <p:nvPr>
            <p:ph type="sldNum" sz="quarter" idx="5"/>
          </p:nvPr>
        </p:nvSpPr>
        <p:spPr/>
        <p:txBody>
          <a:bodyPr/>
          <a:lstStyle/>
          <a:p>
            <a:fld id="{1133A928-C791-423D-8AB9-F59BCD590E35}" type="slidenum">
              <a:rPr lang="en-US" smtClean="0"/>
              <a:t>24</a:t>
            </a:fld>
            <a:endParaRPr lang="en-US" dirty="0"/>
          </a:p>
        </p:txBody>
      </p:sp>
    </p:spTree>
    <p:extLst>
      <p:ext uri="{BB962C8B-B14F-4D97-AF65-F5344CB8AC3E}">
        <p14:creationId xmlns:p14="http://schemas.microsoft.com/office/powerpoint/2010/main" val="162109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EEDA0-31AA-C935-8BC9-0E612CAD2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FF476-F42A-572A-7DDC-5E5F1AB26A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E2C8A-BD3C-E04D-9A87-39330CCC6B8F}"/>
              </a:ext>
            </a:extLst>
          </p:cNvPr>
          <p:cNvSpPr>
            <a:spLocks noGrp="1"/>
          </p:cNvSpPr>
          <p:nvPr>
            <p:ph type="body" idx="1"/>
          </p:nvPr>
        </p:nvSpPr>
        <p:spPr/>
        <p:txBody>
          <a:bodyPr/>
          <a:lstStyle/>
          <a:p>
            <a:r>
              <a:rPr lang="en-US" b="1" dirty="0"/>
              <a:t>Reference model</a:t>
            </a:r>
            <a:r>
              <a:rPr lang="en-US" dirty="0"/>
              <a:t>: DPO begins with a frozen reference model (typically an SFT model) that serves as an anchor point. This model remains unchanged throughout training and provides baseline probability estimates for all generated responses. The policy model is initialized from the same checkpoint as the reference model.</a:t>
            </a:r>
            <a:br>
              <a:rPr lang="en-US" dirty="0"/>
            </a:br>
            <a:endParaRPr lang="en-US" dirty="0"/>
          </a:p>
          <a:p>
            <a:r>
              <a:rPr lang="en-US" b="1" dirty="0"/>
              <a:t>Log-probability ratios</a:t>
            </a:r>
            <a:r>
              <a:rPr lang="en-US" dirty="0"/>
              <a:t>: For each training example (containing a chosen and a rejected answer), both the policy model and reference model compute log-probabilities for generating each complete response sequence. The key insight is computing the ratio of these probabilities - specifically, log(π_policy/π_reference) for both the chosen and rejected answers. This ratio captures how much the policy model's preferences have shifted relative to the reference.</a:t>
            </a:r>
            <a:br>
              <a:rPr lang="en-US" dirty="0"/>
            </a:br>
            <a:endParaRPr lang="en-US" dirty="0"/>
          </a:p>
          <a:p>
            <a:r>
              <a:rPr lang="en-US" sz="1200" b="1" dirty="0">
                <a:solidFill>
                  <a:srgbClr val="333333"/>
                </a:solidFill>
                <a:latin typeface="Outfit Bold"/>
                <a:ea typeface="Outfit Bold"/>
                <a:cs typeface="Outfit Bold"/>
                <a:sym typeface="Outfit Bold"/>
              </a:rPr>
              <a:t>Bradley-Terry</a:t>
            </a:r>
            <a:r>
              <a:rPr lang="en-US" b="1" dirty="0"/>
              <a:t> loss</a:t>
            </a:r>
            <a:r>
              <a:rPr lang="en-US" dirty="0"/>
              <a:t>: The DPO loss function applies the Bradley-Terry model using a sigmoid over the difference in log-probability ratios: L = -log(σ(β[log(π_θ(</a:t>
            </a:r>
            <a:r>
              <a:rPr lang="en-US" dirty="0" err="1"/>
              <a:t>y_chosen</a:t>
            </a:r>
            <a:r>
              <a:rPr lang="en-US" dirty="0"/>
              <a:t>)/π_ref(</a:t>
            </a:r>
            <a:r>
              <a:rPr lang="en-US" dirty="0" err="1"/>
              <a:t>y_chosen</a:t>
            </a:r>
            <a:r>
              <a:rPr lang="en-US" dirty="0"/>
              <a:t>)) - log(π_θ(</a:t>
            </a:r>
            <a:r>
              <a:rPr lang="en-US" dirty="0" err="1"/>
              <a:t>y_rejected</a:t>
            </a:r>
            <a:r>
              <a:rPr lang="en-US" dirty="0"/>
              <a:t>)/π_ref(</a:t>
            </a:r>
            <a:r>
              <a:rPr lang="en-US" dirty="0" err="1"/>
              <a:t>y_rejected</a:t>
            </a:r>
            <a:r>
              <a:rPr lang="en-US" dirty="0"/>
              <a:t>))])). The β parameter controls the strength of the preference signal. This loss directly optimizes the policy model to increase the likelihood of preferred responses while decreasing the likelihood of rejected ones, with the reference model providing implicit KL regularization to prevent the policy from deviating too drastically.</a:t>
            </a:r>
          </a:p>
        </p:txBody>
      </p:sp>
      <p:sp>
        <p:nvSpPr>
          <p:cNvPr id="4" name="Slide Number Placeholder 3">
            <a:extLst>
              <a:ext uri="{FF2B5EF4-FFF2-40B4-BE49-F238E27FC236}">
                <a16:creationId xmlns:a16="http://schemas.microsoft.com/office/drawing/2014/main" id="{B0A23EDC-9093-1795-B225-D237C4A825AD}"/>
              </a:ext>
            </a:extLst>
          </p:cNvPr>
          <p:cNvSpPr>
            <a:spLocks noGrp="1"/>
          </p:cNvSpPr>
          <p:nvPr>
            <p:ph type="sldNum" sz="quarter" idx="5"/>
          </p:nvPr>
        </p:nvSpPr>
        <p:spPr/>
        <p:txBody>
          <a:bodyPr/>
          <a:lstStyle/>
          <a:p>
            <a:fld id="{1133A928-C791-423D-8AB9-F59BCD590E35}" type="slidenum">
              <a:rPr lang="en-US" smtClean="0"/>
              <a:t>25</a:t>
            </a:fld>
            <a:endParaRPr lang="en-US" dirty="0"/>
          </a:p>
        </p:txBody>
      </p:sp>
    </p:spTree>
    <p:extLst>
      <p:ext uri="{BB962C8B-B14F-4D97-AF65-F5344CB8AC3E}">
        <p14:creationId xmlns:p14="http://schemas.microsoft.com/office/powerpoint/2010/main" val="170059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E3E6D-C9F8-8216-85E7-EE66F4EDC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F7814-2501-7912-178E-362CB90F8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F600D-4293-5BF7-39A5-0C1D749C3F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84AD2E-3BB4-06E9-744E-BF79098748B2}"/>
              </a:ext>
            </a:extLst>
          </p:cNvPr>
          <p:cNvSpPr>
            <a:spLocks noGrp="1"/>
          </p:cNvSpPr>
          <p:nvPr>
            <p:ph type="sldNum" sz="quarter" idx="5"/>
          </p:nvPr>
        </p:nvSpPr>
        <p:spPr/>
        <p:txBody>
          <a:bodyPr/>
          <a:lstStyle/>
          <a:p>
            <a:fld id="{1133A928-C791-423D-8AB9-F59BCD590E35}" type="slidenum">
              <a:rPr lang="en-US" smtClean="0"/>
              <a:t>26</a:t>
            </a:fld>
            <a:endParaRPr lang="en-US" dirty="0"/>
          </a:p>
        </p:txBody>
      </p:sp>
    </p:spTree>
    <p:extLst>
      <p:ext uri="{BB962C8B-B14F-4D97-AF65-F5344CB8AC3E}">
        <p14:creationId xmlns:p14="http://schemas.microsoft.com/office/powerpoint/2010/main" val="414710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96A64-3608-473C-6380-F1D062BCD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D0ECA-5789-F068-EBE3-B1A6CBB4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23D35-DE5A-CB18-03DD-ECAA95E554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356266-29EF-F342-2DC4-65002ED0068D}"/>
              </a:ext>
            </a:extLst>
          </p:cNvPr>
          <p:cNvSpPr>
            <a:spLocks noGrp="1"/>
          </p:cNvSpPr>
          <p:nvPr>
            <p:ph type="sldNum" sz="quarter" idx="5"/>
          </p:nvPr>
        </p:nvSpPr>
        <p:spPr/>
        <p:txBody>
          <a:bodyPr/>
          <a:lstStyle/>
          <a:p>
            <a:fld id="{1133A928-C791-423D-8AB9-F59BCD590E35}" type="slidenum">
              <a:rPr lang="en-US" smtClean="0"/>
              <a:t>27</a:t>
            </a:fld>
            <a:endParaRPr lang="en-US" dirty="0"/>
          </a:p>
        </p:txBody>
      </p:sp>
    </p:spTree>
    <p:extLst>
      <p:ext uri="{BB962C8B-B14F-4D97-AF65-F5344CB8AC3E}">
        <p14:creationId xmlns:p14="http://schemas.microsoft.com/office/powerpoint/2010/main" val="2692833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8FB07-82F6-B0F7-CF02-62C3D0E7F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BB94C-4B24-8CDE-D113-E9D85D03A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6F1C5-0997-0DD1-BF2D-7B926B2D5D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E0DC4F-8C6E-64F2-9616-9E6CF7F4EF36}"/>
              </a:ext>
            </a:extLst>
          </p:cNvPr>
          <p:cNvSpPr>
            <a:spLocks noGrp="1"/>
          </p:cNvSpPr>
          <p:nvPr>
            <p:ph type="sldNum" sz="quarter" idx="5"/>
          </p:nvPr>
        </p:nvSpPr>
        <p:spPr/>
        <p:txBody>
          <a:bodyPr/>
          <a:lstStyle/>
          <a:p>
            <a:fld id="{1133A928-C791-423D-8AB9-F59BCD590E35}" type="slidenum">
              <a:rPr lang="en-US" smtClean="0"/>
              <a:t>28</a:t>
            </a:fld>
            <a:endParaRPr lang="en-US" dirty="0"/>
          </a:p>
        </p:txBody>
      </p:sp>
    </p:spTree>
    <p:extLst>
      <p:ext uri="{BB962C8B-B14F-4D97-AF65-F5344CB8AC3E}">
        <p14:creationId xmlns:p14="http://schemas.microsoft.com/office/powerpoint/2010/main" val="341463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45FE-06EE-5162-9D8E-1B2D93CDB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AB231-8DDD-5EBC-0B00-6F4A83612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BC9AC-5744-ABC8-1F8D-34C61F2D22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71313F-14F3-3FD4-D8E2-D170300724F2}"/>
              </a:ext>
            </a:extLst>
          </p:cNvPr>
          <p:cNvSpPr>
            <a:spLocks noGrp="1"/>
          </p:cNvSpPr>
          <p:nvPr>
            <p:ph type="sldNum" sz="quarter" idx="5"/>
          </p:nvPr>
        </p:nvSpPr>
        <p:spPr/>
        <p:txBody>
          <a:bodyPr/>
          <a:lstStyle/>
          <a:p>
            <a:fld id="{1133A928-C791-423D-8AB9-F59BCD590E35}" type="slidenum">
              <a:rPr lang="en-US" smtClean="0"/>
              <a:t>30</a:t>
            </a:fld>
            <a:endParaRPr lang="en-US" dirty="0"/>
          </a:p>
        </p:txBody>
      </p:sp>
    </p:spTree>
    <p:extLst>
      <p:ext uri="{BB962C8B-B14F-4D97-AF65-F5344CB8AC3E}">
        <p14:creationId xmlns:p14="http://schemas.microsoft.com/office/powerpoint/2010/main" val="22625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9DBAA-29F8-9583-D8B9-2CA001AF3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5603E-8934-2CEC-B042-8F55341B4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B4E55-3853-0B67-D912-9E8CE04E4B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E78936-3C15-C19B-D22E-71D22BEF9004}"/>
              </a:ext>
            </a:extLst>
          </p:cNvPr>
          <p:cNvSpPr>
            <a:spLocks noGrp="1"/>
          </p:cNvSpPr>
          <p:nvPr>
            <p:ph type="sldNum" sz="quarter" idx="5"/>
          </p:nvPr>
        </p:nvSpPr>
        <p:spPr/>
        <p:txBody>
          <a:bodyPr/>
          <a:lstStyle/>
          <a:p>
            <a:fld id="{1133A928-C791-423D-8AB9-F59BCD590E35}" type="slidenum">
              <a:rPr lang="en-US" smtClean="0"/>
              <a:t>31</a:t>
            </a:fld>
            <a:endParaRPr lang="en-US" dirty="0"/>
          </a:p>
        </p:txBody>
      </p:sp>
    </p:spTree>
    <p:extLst>
      <p:ext uri="{BB962C8B-B14F-4D97-AF65-F5344CB8AC3E}">
        <p14:creationId xmlns:p14="http://schemas.microsoft.com/office/powerpoint/2010/main" val="288962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0D68-88F0-EB04-753A-2B4C0B168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05B6D-504B-4DC5-3BAF-37D9223A9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5A04F-4021-1E19-C947-5FF913E137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F0CBD5-4842-5799-4A5A-3A1682AC23BC}"/>
              </a:ext>
            </a:extLst>
          </p:cNvPr>
          <p:cNvSpPr>
            <a:spLocks noGrp="1"/>
          </p:cNvSpPr>
          <p:nvPr>
            <p:ph type="sldNum" sz="quarter" idx="5"/>
          </p:nvPr>
        </p:nvSpPr>
        <p:spPr/>
        <p:txBody>
          <a:bodyPr/>
          <a:lstStyle/>
          <a:p>
            <a:fld id="{1133A928-C791-423D-8AB9-F59BCD590E35}" type="slidenum">
              <a:rPr lang="en-US" smtClean="0"/>
              <a:t>32</a:t>
            </a:fld>
            <a:endParaRPr lang="en-US" dirty="0"/>
          </a:p>
        </p:txBody>
      </p:sp>
    </p:spTree>
    <p:extLst>
      <p:ext uri="{BB962C8B-B14F-4D97-AF65-F5344CB8AC3E}">
        <p14:creationId xmlns:p14="http://schemas.microsoft.com/office/powerpoint/2010/main" val="599795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58767-F0F2-A9B7-7F54-EF64F5D23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972A5-21D2-06D9-BB7D-7EF53DAA1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2D214-A89F-9546-F6BB-8003B39E22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61A2E4-5C06-361F-584E-0AA82ECCF655}"/>
              </a:ext>
            </a:extLst>
          </p:cNvPr>
          <p:cNvSpPr>
            <a:spLocks noGrp="1"/>
          </p:cNvSpPr>
          <p:nvPr>
            <p:ph type="sldNum" sz="quarter" idx="5"/>
          </p:nvPr>
        </p:nvSpPr>
        <p:spPr/>
        <p:txBody>
          <a:bodyPr/>
          <a:lstStyle/>
          <a:p>
            <a:fld id="{1133A928-C791-423D-8AB9-F59BCD590E35}" type="slidenum">
              <a:rPr lang="en-US" smtClean="0"/>
              <a:t>33</a:t>
            </a:fld>
            <a:endParaRPr lang="en-US" dirty="0"/>
          </a:p>
        </p:txBody>
      </p:sp>
    </p:spTree>
    <p:extLst>
      <p:ext uri="{BB962C8B-B14F-4D97-AF65-F5344CB8AC3E}">
        <p14:creationId xmlns:p14="http://schemas.microsoft.com/office/powerpoint/2010/main" val="254900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8889-8EFD-D116-2AF0-A30C95C3A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4E7231-4ADA-0F40-8DE8-D77EBBDC0A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9685C-B6A2-7F89-1C46-4C3F0FFB59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98B3BD-5705-56A3-325D-8EAF9B23093C}"/>
              </a:ext>
            </a:extLst>
          </p:cNvPr>
          <p:cNvSpPr>
            <a:spLocks noGrp="1"/>
          </p:cNvSpPr>
          <p:nvPr>
            <p:ph type="sldNum" sz="quarter" idx="5"/>
          </p:nvPr>
        </p:nvSpPr>
        <p:spPr/>
        <p:txBody>
          <a:bodyPr/>
          <a:lstStyle/>
          <a:p>
            <a:fld id="{1133A928-C791-423D-8AB9-F59BCD590E35}" type="slidenum">
              <a:rPr lang="en-US" smtClean="0"/>
              <a:t>34</a:t>
            </a:fld>
            <a:endParaRPr lang="en-US" dirty="0"/>
          </a:p>
        </p:txBody>
      </p:sp>
    </p:spTree>
    <p:extLst>
      <p:ext uri="{BB962C8B-B14F-4D97-AF65-F5344CB8AC3E}">
        <p14:creationId xmlns:p14="http://schemas.microsoft.com/office/powerpoint/2010/main" val="15510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5</a:t>
            </a:fld>
            <a:endParaRPr lang="en-US" dirty="0"/>
          </a:p>
        </p:txBody>
      </p:sp>
    </p:spTree>
    <p:extLst>
      <p:ext uri="{BB962C8B-B14F-4D97-AF65-F5344CB8AC3E}">
        <p14:creationId xmlns:p14="http://schemas.microsoft.com/office/powerpoint/2010/main" val="342455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D90FF-5A77-8189-9A29-58E320C6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07ACE-42AD-4AA9-5BBF-DD8F16BA2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699E0-3A59-9B5F-9F24-D3BB1A70A3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CCC39-DEE9-B731-7041-61347E779ED5}"/>
              </a:ext>
            </a:extLst>
          </p:cNvPr>
          <p:cNvSpPr>
            <a:spLocks noGrp="1"/>
          </p:cNvSpPr>
          <p:nvPr>
            <p:ph type="sldNum" sz="quarter" idx="5"/>
          </p:nvPr>
        </p:nvSpPr>
        <p:spPr/>
        <p:txBody>
          <a:bodyPr/>
          <a:lstStyle/>
          <a:p>
            <a:fld id="{1133A928-C791-423D-8AB9-F59BCD590E35}" type="slidenum">
              <a:rPr lang="en-US" smtClean="0"/>
              <a:t>35</a:t>
            </a:fld>
            <a:endParaRPr lang="en-US" dirty="0"/>
          </a:p>
        </p:txBody>
      </p:sp>
    </p:spTree>
    <p:extLst>
      <p:ext uri="{BB962C8B-B14F-4D97-AF65-F5344CB8AC3E}">
        <p14:creationId xmlns:p14="http://schemas.microsoft.com/office/powerpoint/2010/main" val="2790443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3125B-1E6B-3D97-74FC-F9C69C5F7F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AEB61-AF82-309B-D0DD-6CEE5AD92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424ED-1D97-3E8C-6604-601F97E788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164201-5AF4-1F58-E1FB-ADEAED8D52D0}"/>
              </a:ext>
            </a:extLst>
          </p:cNvPr>
          <p:cNvSpPr>
            <a:spLocks noGrp="1"/>
          </p:cNvSpPr>
          <p:nvPr>
            <p:ph type="sldNum" sz="quarter" idx="5"/>
          </p:nvPr>
        </p:nvSpPr>
        <p:spPr/>
        <p:txBody>
          <a:bodyPr/>
          <a:lstStyle/>
          <a:p>
            <a:fld id="{1133A928-C791-423D-8AB9-F59BCD590E35}" type="slidenum">
              <a:rPr lang="en-US" smtClean="0"/>
              <a:t>36</a:t>
            </a:fld>
            <a:endParaRPr lang="en-US" dirty="0"/>
          </a:p>
        </p:txBody>
      </p:sp>
    </p:spTree>
    <p:extLst>
      <p:ext uri="{BB962C8B-B14F-4D97-AF65-F5344CB8AC3E}">
        <p14:creationId xmlns:p14="http://schemas.microsoft.com/office/powerpoint/2010/main" val="249536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4431-F04A-60BD-BFEA-F636526A3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16711-30CA-7E89-C142-DEDF9AEBD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9D586-5FD9-E99D-ED72-384DAF4EE4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0954C-B195-24BA-9804-835FE93A6E71}"/>
              </a:ext>
            </a:extLst>
          </p:cNvPr>
          <p:cNvSpPr>
            <a:spLocks noGrp="1"/>
          </p:cNvSpPr>
          <p:nvPr>
            <p:ph type="sldNum" sz="quarter" idx="5"/>
          </p:nvPr>
        </p:nvSpPr>
        <p:spPr/>
        <p:txBody>
          <a:bodyPr/>
          <a:lstStyle/>
          <a:p>
            <a:fld id="{1133A928-C791-423D-8AB9-F59BCD590E35}" type="slidenum">
              <a:rPr lang="en-US" smtClean="0"/>
              <a:t>38</a:t>
            </a:fld>
            <a:endParaRPr lang="en-US" dirty="0"/>
          </a:p>
        </p:txBody>
      </p:sp>
    </p:spTree>
    <p:extLst>
      <p:ext uri="{BB962C8B-B14F-4D97-AF65-F5344CB8AC3E}">
        <p14:creationId xmlns:p14="http://schemas.microsoft.com/office/powerpoint/2010/main" val="130156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03E5-2E66-93D2-C66C-411E785C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0A5AE-4D5C-1DFD-06CA-6DF0BC4A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0D1F3-E54A-B131-D9BF-EC8BA80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1D20F3-AAA1-76F9-E0F1-AAC918EC7CC9}"/>
              </a:ext>
            </a:extLst>
          </p:cNvPr>
          <p:cNvSpPr>
            <a:spLocks noGrp="1"/>
          </p:cNvSpPr>
          <p:nvPr>
            <p:ph type="sldNum" sz="quarter" idx="5"/>
          </p:nvPr>
        </p:nvSpPr>
        <p:spPr/>
        <p:txBody>
          <a:bodyPr/>
          <a:lstStyle/>
          <a:p>
            <a:fld id="{1133A928-C791-423D-8AB9-F59BCD590E35}" type="slidenum">
              <a:rPr lang="en-US" smtClean="0"/>
              <a:t>7</a:t>
            </a:fld>
            <a:endParaRPr lang="en-US" dirty="0"/>
          </a:p>
        </p:txBody>
      </p:sp>
    </p:spTree>
    <p:extLst>
      <p:ext uri="{BB962C8B-B14F-4D97-AF65-F5344CB8AC3E}">
        <p14:creationId xmlns:p14="http://schemas.microsoft.com/office/powerpoint/2010/main" val="248413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ED3D1-947C-8DC3-6351-9E8431165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564FC-1144-A6EA-2BDD-65C274E01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BD4C7-E0A2-866F-BA70-675378B374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3759D0-8F7D-A5FC-355E-AE3FC741AA70}"/>
              </a:ext>
            </a:extLst>
          </p:cNvPr>
          <p:cNvSpPr>
            <a:spLocks noGrp="1"/>
          </p:cNvSpPr>
          <p:nvPr>
            <p:ph type="sldNum" sz="quarter" idx="5"/>
          </p:nvPr>
        </p:nvSpPr>
        <p:spPr/>
        <p:txBody>
          <a:bodyPr/>
          <a:lstStyle/>
          <a:p>
            <a:fld id="{1133A928-C791-423D-8AB9-F59BCD590E35}" type="slidenum">
              <a:rPr lang="en-US" smtClean="0"/>
              <a:t>8</a:t>
            </a:fld>
            <a:endParaRPr lang="en-US" dirty="0"/>
          </a:p>
        </p:txBody>
      </p:sp>
    </p:spTree>
    <p:extLst>
      <p:ext uri="{BB962C8B-B14F-4D97-AF65-F5344CB8AC3E}">
        <p14:creationId xmlns:p14="http://schemas.microsoft.com/office/powerpoint/2010/main" val="335442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1D9C-89F0-88D0-E004-120B5C1DF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D1D75-BB87-B7C9-7A20-678D60A3E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F2348-BD87-0CE6-2838-15473B87B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29C178-331C-8964-F7B6-4E78C506ECBF}"/>
              </a:ext>
            </a:extLst>
          </p:cNvPr>
          <p:cNvSpPr>
            <a:spLocks noGrp="1"/>
          </p:cNvSpPr>
          <p:nvPr>
            <p:ph type="sldNum" sz="quarter" idx="5"/>
          </p:nvPr>
        </p:nvSpPr>
        <p:spPr/>
        <p:txBody>
          <a:bodyPr/>
          <a:lstStyle/>
          <a:p>
            <a:fld id="{1133A928-C791-423D-8AB9-F59BCD590E35}" type="slidenum">
              <a:rPr lang="en-US" smtClean="0"/>
              <a:t>9</a:t>
            </a:fld>
            <a:endParaRPr lang="en-US" dirty="0"/>
          </a:p>
        </p:txBody>
      </p:sp>
    </p:spTree>
    <p:extLst>
      <p:ext uri="{BB962C8B-B14F-4D97-AF65-F5344CB8AC3E}">
        <p14:creationId xmlns:p14="http://schemas.microsoft.com/office/powerpoint/2010/main" val="52457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10</a:t>
            </a:fld>
            <a:endParaRPr lang="en-US" dirty="0"/>
          </a:p>
        </p:txBody>
      </p:sp>
    </p:spTree>
    <p:extLst>
      <p:ext uri="{BB962C8B-B14F-4D97-AF65-F5344CB8AC3E}">
        <p14:creationId xmlns:p14="http://schemas.microsoft.com/office/powerpoint/2010/main" val="283439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4F67D-0B75-7A99-EE04-3E9313F3F3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4EF71-415C-61E3-682A-EDB8F3F9D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5FE97-CE6F-AE31-9DC6-77B14E3C3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F704A5-5787-9E05-63C9-A2D130134DD4}"/>
              </a:ext>
            </a:extLst>
          </p:cNvPr>
          <p:cNvSpPr>
            <a:spLocks noGrp="1"/>
          </p:cNvSpPr>
          <p:nvPr>
            <p:ph type="sldNum" sz="quarter" idx="5"/>
          </p:nvPr>
        </p:nvSpPr>
        <p:spPr/>
        <p:txBody>
          <a:bodyPr/>
          <a:lstStyle/>
          <a:p>
            <a:fld id="{1133A928-C791-423D-8AB9-F59BCD590E35}" type="slidenum">
              <a:rPr lang="en-US" smtClean="0"/>
              <a:t>11</a:t>
            </a:fld>
            <a:endParaRPr lang="en-US" dirty="0"/>
          </a:p>
        </p:txBody>
      </p:sp>
    </p:spTree>
    <p:extLst>
      <p:ext uri="{BB962C8B-B14F-4D97-AF65-F5344CB8AC3E}">
        <p14:creationId xmlns:p14="http://schemas.microsoft.com/office/powerpoint/2010/main" val="1854006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7C8DF-FB92-21E8-DDE5-D8CBF6FC9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048E4-7A2E-939D-97D4-062B248E8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E0307-30C5-F3A0-E4DB-097C2D9A3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D467C2-669F-A543-6B2A-153A296A665F}"/>
              </a:ext>
            </a:extLst>
          </p:cNvPr>
          <p:cNvSpPr>
            <a:spLocks noGrp="1"/>
          </p:cNvSpPr>
          <p:nvPr>
            <p:ph type="sldNum" sz="quarter" idx="5"/>
          </p:nvPr>
        </p:nvSpPr>
        <p:spPr/>
        <p:txBody>
          <a:bodyPr/>
          <a:lstStyle/>
          <a:p>
            <a:fld id="{1133A928-C791-423D-8AB9-F59BCD590E35}" type="slidenum">
              <a:rPr lang="en-US" smtClean="0"/>
              <a:t>12</a:t>
            </a:fld>
            <a:endParaRPr lang="en-US" dirty="0"/>
          </a:p>
        </p:txBody>
      </p:sp>
    </p:spTree>
    <p:extLst>
      <p:ext uri="{BB962C8B-B14F-4D97-AF65-F5344CB8AC3E}">
        <p14:creationId xmlns:p14="http://schemas.microsoft.com/office/powerpoint/2010/main" val="128698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18/10/relationships/comments" Target="../comments/modernComment_134_239FE69B.xm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39_37D0594B.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42_71ED4154.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43_2FE39C70.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44_423B24FF.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huggingface.co/datasets/mlabonne/open-perfectblend" TargetMode="External"/></Relationships>
</file>

<file path=ppt/slides/_rels/slide17.xml.rels><?xml version="1.0" encoding="UTF-8" standalone="yes"?>
<Relationships xmlns="http://schemas.openxmlformats.org/package/2006/relationships"><Relationship Id="rId3" Type="http://schemas.microsoft.com/office/2018/10/relationships/comments" Target="../comments/modernComment_141_FBD97CE8.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3C_C6DF0721.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3B_EEC02BCF.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huggingface.co/datasets/mlabonne/orpo-dpo-mix-40k"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40_952C79F0.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hyperlink" Target="https://huggingface.co/mlabonne/NeuralDaredevil-8B-abliterated" TargetMode="External"/><Relationship Id="rId13" Type="http://schemas.openxmlformats.org/officeDocument/2006/relationships/hyperlink" Target="https://colab.research.google.com/drive/1b6nqC7UZVt8bx4MksX7s656GXPM-eWw4#scrollTo=OE_R3AXG5Y-F" TargetMode="External"/><Relationship Id="rId3" Type="http://schemas.openxmlformats.org/officeDocument/2006/relationships/image" Target="../media/image1.png"/><Relationship Id="rId7" Type="http://schemas.openxmlformats.org/officeDocument/2006/relationships/hyperlink" Target="https://github.com/mlabonne/llm-course" TargetMode="External"/><Relationship Id="rId12" Type="http://schemas.openxmlformats.org/officeDocument/2006/relationships/hyperlink" Target="https://colab.research.google.com/drive/1obulZ1ROXHjYLn6PPZJwRR6GzgQogxxb"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mlabonne.github.io/blog" TargetMode="External"/><Relationship Id="rId11" Type="http://schemas.openxmlformats.org/officeDocument/2006/relationships/hyperlink" Target="https://github.com/mlabonne/llm-autoeval" TargetMode="External"/><Relationship Id="rId5" Type="http://schemas.openxmlformats.org/officeDocument/2006/relationships/hyperlink" Target="https://www.liquid.ai/" TargetMode="External"/><Relationship Id="rId10" Type="http://schemas.openxmlformats.org/officeDocument/2006/relationships/hyperlink" Target="https://huggingface.co/mlabonne/phixtral-2x2_8" TargetMode="External"/><Relationship Id="rId4" Type="http://schemas.openxmlformats.org/officeDocument/2006/relationships/image" Target="../media/image2.svg"/><Relationship Id="rId9" Type="http://schemas.openxmlformats.org/officeDocument/2006/relationships/hyperlink" Target="https://huggingface.co/mlabonne/AlphaMonarch-7B" TargetMode="External"/><Relationship Id="rId1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microsoft.com/office/2018/10/relationships/comments" Target="../comments/modernComment_14B_887E690A.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quid.ai/research/lfm-1b-math-can-small-models-be-concise-reasoner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152_D3B30FC0.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hyperlink" Target="https://www.liquid.ai/research/lfm-1b-math-can-small-models-be-concise-reasoner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microsoft.com/office/2018/10/relationships/comments" Target="../comments/modernComment_136_77246325.xm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3E_6D500F42.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37_F70EDCD7.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C4974F-450E-E84F-2D2D-5CAD1B1D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38212F-8A1F-C683-42C3-2ED69E62A21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grpSp>
        <p:nvGrpSpPr>
          <p:cNvPr id="3" name="Group 3">
            <a:extLst>
              <a:ext uri="{FF2B5EF4-FFF2-40B4-BE49-F238E27FC236}">
                <a16:creationId xmlns:a16="http://schemas.microsoft.com/office/drawing/2014/main" id="{FDDE79C6-8DA5-045F-97EE-CAFCB3462848}"/>
              </a:ext>
            </a:extLst>
          </p:cNvPr>
          <p:cNvGrpSpPr/>
          <p:nvPr/>
        </p:nvGrpSpPr>
        <p:grpSpPr>
          <a:xfrm>
            <a:off x="0" y="2903094"/>
            <a:ext cx="18288000" cy="1110924"/>
            <a:chOff x="0" y="0"/>
            <a:chExt cx="5287621" cy="321202"/>
          </a:xfrm>
        </p:grpSpPr>
        <p:sp>
          <p:nvSpPr>
            <p:cNvPr id="4" name="Freeform 4">
              <a:extLst>
                <a:ext uri="{FF2B5EF4-FFF2-40B4-BE49-F238E27FC236}">
                  <a16:creationId xmlns:a16="http://schemas.microsoft.com/office/drawing/2014/main" id="{5F667A5B-D7FF-A013-10EB-F450131B3004}"/>
                </a:ext>
              </a:extLst>
            </p:cNvPr>
            <p:cNvSpPr/>
            <p:nvPr/>
          </p:nvSpPr>
          <p:spPr>
            <a:xfrm>
              <a:off x="0" y="0"/>
              <a:ext cx="5287621" cy="321202"/>
            </a:xfrm>
            <a:custGeom>
              <a:avLst/>
              <a:gdLst/>
              <a:ahLst/>
              <a:cxnLst/>
              <a:rect l="l" t="t" r="r" b="b"/>
              <a:pathLst>
                <a:path w="5287621" h="321202">
                  <a:moveTo>
                    <a:pt x="0" y="0"/>
                  </a:moveTo>
                  <a:lnTo>
                    <a:pt x="5287621" y="0"/>
                  </a:lnTo>
                  <a:lnTo>
                    <a:pt x="5287621" y="321202"/>
                  </a:lnTo>
                  <a:lnTo>
                    <a:pt x="0" y="321202"/>
                  </a:lnTo>
                  <a:close/>
                </a:path>
              </a:pathLst>
            </a:custGeom>
            <a:solidFill>
              <a:srgbClr val="00CD8F"/>
            </a:solidFill>
          </p:spPr>
          <p:txBody>
            <a:bodyPr/>
            <a:lstStyle/>
            <a:p>
              <a:endParaRPr lang="en-US" dirty="0"/>
            </a:p>
          </p:txBody>
        </p:sp>
        <p:sp>
          <p:nvSpPr>
            <p:cNvPr id="5" name="TextBox 5">
              <a:extLst>
                <a:ext uri="{FF2B5EF4-FFF2-40B4-BE49-F238E27FC236}">
                  <a16:creationId xmlns:a16="http://schemas.microsoft.com/office/drawing/2014/main" id="{7F3FF3DF-A3B0-2635-0B3D-4F8DCBDC4D4F}"/>
                </a:ext>
              </a:extLst>
            </p:cNvPr>
            <p:cNvSpPr txBox="1"/>
            <p:nvPr/>
          </p:nvSpPr>
          <p:spPr>
            <a:xfrm>
              <a:off x="0" y="-19050"/>
              <a:ext cx="5287621" cy="340252"/>
            </a:xfrm>
            <a:prstGeom prst="rect">
              <a:avLst/>
            </a:prstGeom>
          </p:spPr>
          <p:txBody>
            <a:bodyPr lIns="50800" tIns="50800" rIns="50800" bIns="50800" rtlCol="0" anchor="ctr"/>
            <a:lstStyle/>
            <a:p>
              <a:pPr algn="ctr">
                <a:lnSpc>
                  <a:spcPts val="1820"/>
                </a:lnSpc>
              </a:pPr>
              <a:endParaRPr dirty="0"/>
            </a:p>
          </p:txBody>
        </p:sp>
      </p:grpSp>
      <p:grpSp>
        <p:nvGrpSpPr>
          <p:cNvPr id="6" name="Group 6">
            <a:extLst>
              <a:ext uri="{FF2B5EF4-FFF2-40B4-BE49-F238E27FC236}">
                <a16:creationId xmlns:a16="http://schemas.microsoft.com/office/drawing/2014/main" id="{65F0C4D2-4ADC-FE03-5D1D-C8F2CBF37931}"/>
              </a:ext>
            </a:extLst>
          </p:cNvPr>
          <p:cNvGrpSpPr/>
          <p:nvPr/>
        </p:nvGrpSpPr>
        <p:grpSpPr>
          <a:xfrm>
            <a:off x="14417256" y="6466736"/>
            <a:ext cx="2791564" cy="2791564"/>
            <a:chOff x="0" y="0"/>
            <a:chExt cx="812800" cy="812800"/>
          </a:xfrm>
        </p:grpSpPr>
        <p:sp>
          <p:nvSpPr>
            <p:cNvPr id="7" name="Freeform 7">
              <a:extLst>
                <a:ext uri="{FF2B5EF4-FFF2-40B4-BE49-F238E27FC236}">
                  <a16:creationId xmlns:a16="http://schemas.microsoft.com/office/drawing/2014/main" id="{768D4C75-5BC5-4EBF-CDC3-3930F72EF9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a:lstStyle/>
            <a:p>
              <a:endParaRPr lang="en-US" dirty="0"/>
            </a:p>
          </p:txBody>
        </p:sp>
        <p:sp>
          <p:nvSpPr>
            <p:cNvPr id="8" name="TextBox 8">
              <a:extLst>
                <a:ext uri="{FF2B5EF4-FFF2-40B4-BE49-F238E27FC236}">
                  <a16:creationId xmlns:a16="http://schemas.microsoft.com/office/drawing/2014/main" id="{0A58E014-A7CE-AA7E-EA6F-085645C70DCD}"/>
                </a:ext>
              </a:extLst>
            </p:cNvPr>
            <p:cNvSpPr txBox="1"/>
            <p:nvPr/>
          </p:nvSpPr>
          <p:spPr>
            <a:xfrm>
              <a:off x="76200" y="66675"/>
              <a:ext cx="660400" cy="669925"/>
            </a:xfrm>
            <a:prstGeom prst="rect">
              <a:avLst/>
            </a:prstGeom>
            <a:ln>
              <a:noFill/>
            </a:ln>
          </p:spPr>
          <p:txBody>
            <a:bodyPr lIns="10997" tIns="10997" rIns="10997" bIns="10997" rtlCol="0" anchor="ctr"/>
            <a:lstStyle/>
            <a:p>
              <a:pPr algn="ctr">
                <a:lnSpc>
                  <a:spcPts val="212"/>
                </a:lnSpc>
                <a:spcBef>
                  <a:spcPct val="0"/>
                </a:spcBef>
              </a:pPr>
              <a:endParaRPr dirty="0"/>
            </a:p>
          </p:txBody>
        </p:sp>
      </p:grpSp>
      <p:sp>
        <p:nvSpPr>
          <p:cNvPr id="11" name="Freeform 11">
            <a:extLst>
              <a:ext uri="{FF2B5EF4-FFF2-40B4-BE49-F238E27FC236}">
                <a16:creationId xmlns:a16="http://schemas.microsoft.com/office/drawing/2014/main" id="{64818A35-F850-8BC4-80EE-7CF068E955D5}"/>
              </a:ext>
            </a:extLst>
          </p:cNvPr>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a:extLst>
              <a:ext uri="{FF2B5EF4-FFF2-40B4-BE49-F238E27FC236}">
                <a16:creationId xmlns:a16="http://schemas.microsoft.com/office/drawing/2014/main" id="{4BDCA74F-C253-3AC6-D1E9-B620098CF0C7}"/>
              </a:ext>
            </a:extLst>
          </p:cNvPr>
          <p:cNvSpPr txBox="1"/>
          <p:nvPr/>
        </p:nvSpPr>
        <p:spPr>
          <a:xfrm>
            <a:off x="972949" y="4411702"/>
            <a:ext cx="16114333" cy="1576457"/>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FFFFFF"/>
                </a:solidFill>
                <a:latin typeface="Outfit"/>
                <a:ea typeface="Outfit"/>
                <a:cs typeface="Outfit"/>
                <a:sym typeface="Outfit"/>
              </a:rPr>
              <a:t>Supervised Fine-Tuning</a:t>
            </a:r>
            <a:br>
              <a:rPr lang="en-US" sz="3000" dirty="0">
                <a:solidFill>
                  <a:srgbClr val="FFFFFF"/>
                </a:solidFill>
                <a:latin typeface="Outfit"/>
                <a:ea typeface="Outfit"/>
                <a:cs typeface="Outfit"/>
                <a:sym typeface="Outfit"/>
              </a:rPr>
            </a:br>
            <a:r>
              <a:rPr lang="en-US" sz="3000" dirty="0">
                <a:solidFill>
                  <a:srgbClr val="FFFFFF"/>
                </a:solidFill>
                <a:latin typeface="Outfit"/>
                <a:ea typeface="Outfit"/>
                <a:cs typeface="Outfit"/>
                <a:sym typeface="Outfit"/>
              </a:rPr>
              <a:t>Direct Preference Optimization</a:t>
            </a:r>
            <a:br>
              <a:rPr lang="en-US" sz="3000" dirty="0">
                <a:solidFill>
                  <a:srgbClr val="FFFFFF"/>
                </a:solidFill>
                <a:latin typeface="Outfit"/>
                <a:ea typeface="Outfit"/>
                <a:cs typeface="Outfit"/>
                <a:sym typeface="Outfit"/>
              </a:rPr>
            </a:br>
            <a:r>
              <a:rPr lang="en-US" sz="3000" dirty="0">
                <a:solidFill>
                  <a:srgbClr val="FFFFFF"/>
                </a:solidFill>
                <a:latin typeface="Outfit"/>
                <a:ea typeface="Outfit"/>
                <a:cs typeface="Outfit"/>
                <a:sym typeface="Outfit"/>
              </a:rPr>
              <a:t>Reinforcement Learning (GRPO)</a:t>
            </a:r>
          </a:p>
        </p:txBody>
      </p:sp>
      <p:sp>
        <p:nvSpPr>
          <p:cNvPr id="13" name="TextBox 13">
            <a:extLst>
              <a:ext uri="{FF2B5EF4-FFF2-40B4-BE49-F238E27FC236}">
                <a16:creationId xmlns:a16="http://schemas.microsoft.com/office/drawing/2014/main" id="{788AEF8C-A0C5-80E0-D64A-98108A7283DA}"/>
              </a:ext>
            </a:extLst>
          </p:cNvPr>
          <p:cNvSpPr txBox="1"/>
          <p:nvPr/>
        </p:nvSpPr>
        <p:spPr>
          <a:xfrm>
            <a:off x="972949" y="2810277"/>
            <a:ext cx="16629251" cy="1114023"/>
          </a:xfrm>
          <a:prstGeom prst="rect">
            <a:avLst/>
          </a:prstGeom>
        </p:spPr>
        <p:txBody>
          <a:bodyPr wrap="square" lIns="0" tIns="0" rIns="0" bIns="0" rtlCol="0" anchor="t">
            <a:spAutoFit/>
          </a:bodyPr>
          <a:lstStyle/>
          <a:p>
            <a:pPr>
              <a:lnSpc>
                <a:spcPts val="9799"/>
              </a:lnSpc>
            </a:pPr>
            <a:r>
              <a:rPr lang="en-US" sz="5400" dirty="0">
                <a:solidFill>
                  <a:srgbClr val="FFFFFF"/>
                </a:solidFill>
                <a:latin typeface="Outfit"/>
                <a:ea typeface="Outfit"/>
                <a:cs typeface="Outfit"/>
                <a:sym typeface="Outfit"/>
              </a:rPr>
              <a:t>Why Post-Training Is the Real Key to Powerful LLMs</a:t>
            </a:r>
          </a:p>
        </p:txBody>
      </p:sp>
      <p:sp>
        <p:nvSpPr>
          <p:cNvPr id="14" name="TextBox 14">
            <a:extLst>
              <a:ext uri="{FF2B5EF4-FFF2-40B4-BE49-F238E27FC236}">
                <a16:creationId xmlns:a16="http://schemas.microsoft.com/office/drawing/2014/main" id="{3F23C20A-9466-2408-104C-3B6B7016F2EA}"/>
              </a:ext>
            </a:extLst>
          </p:cNvPr>
          <p:cNvSpPr txBox="1"/>
          <p:nvPr/>
        </p:nvSpPr>
        <p:spPr>
          <a:xfrm>
            <a:off x="10067248" y="7249108"/>
            <a:ext cx="3826810" cy="1236429"/>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Maxime Labonne</a:t>
            </a:r>
          </a:p>
        </p:txBody>
      </p:sp>
      <p:sp>
        <p:nvSpPr>
          <p:cNvPr id="15" name="TextBox 15">
            <a:extLst>
              <a:ext uri="{FF2B5EF4-FFF2-40B4-BE49-F238E27FC236}">
                <a16:creationId xmlns:a16="http://schemas.microsoft.com/office/drawing/2014/main" id="{854B44BE-AF61-BD2F-EF10-2091C68B7AA5}"/>
              </a:ext>
            </a:extLst>
          </p:cNvPr>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000000"/>
                </a:solidFill>
                <a:latin typeface="Outfit"/>
                <a:ea typeface="Outfit"/>
                <a:cs typeface="Outfit"/>
                <a:sym typeface="Outfit"/>
              </a:rPr>
              <a:t>Starting Now</a:t>
            </a:r>
          </a:p>
        </p:txBody>
      </p:sp>
      <p:sp>
        <p:nvSpPr>
          <p:cNvPr id="16" name="TextBox 16">
            <a:extLst>
              <a:ext uri="{FF2B5EF4-FFF2-40B4-BE49-F238E27FC236}">
                <a16:creationId xmlns:a16="http://schemas.microsoft.com/office/drawing/2014/main" id="{55570E2D-C862-28C2-8155-7CE35AD6397B}"/>
              </a:ext>
            </a:extLst>
          </p:cNvPr>
          <p:cNvSpPr txBox="1"/>
          <p:nvPr/>
        </p:nvSpPr>
        <p:spPr>
          <a:xfrm>
            <a:off x="9753600" y="8005392"/>
            <a:ext cx="4454106" cy="403252"/>
          </a:xfrm>
          <a:prstGeom prst="rect">
            <a:avLst/>
          </a:prstGeom>
        </p:spPr>
        <p:txBody>
          <a:bodyPr wrap="square"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Head of Post-Training, Liquid AI</a:t>
            </a:r>
          </a:p>
        </p:txBody>
      </p:sp>
      <p:sp>
        <p:nvSpPr>
          <p:cNvPr id="17" name="AutoShape 17">
            <a:extLst>
              <a:ext uri="{FF2B5EF4-FFF2-40B4-BE49-F238E27FC236}">
                <a16:creationId xmlns:a16="http://schemas.microsoft.com/office/drawing/2014/main" id="{59E2BF91-27A9-150F-6C73-340CF2CA5CAF}"/>
              </a:ext>
            </a:extLst>
          </p:cNvPr>
          <p:cNvSpPr/>
          <p:nvPr/>
        </p:nvSpPr>
        <p:spPr>
          <a:xfrm>
            <a:off x="9753600" y="7933915"/>
            <a:ext cx="4454106" cy="24841"/>
          </a:xfrm>
          <a:prstGeom prst="line">
            <a:avLst/>
          </a:prstGeom>
          <a:ln w="38100" cap="flat">
            <a:solidFill>
              <a:srgbClr val="FFFFFF"/>
            </a:solidFill>
            <a:prstDash val="solid"/>
            <a:headEnd type="none" w="sm" len="sm"/>
            <a:tailEnd type="none" w="sm" len="sm"/>
          </a:ln>
        </p:spPr>
        <p:txBody>
          <a:bodyPr/>
          <a:lstStyle/>
          <a:p>
            <a:endParaRPr lang="en-US" dirty="0"/>
          </a:p>
        </p:txBody>
      </p:sp>
      <p:pic>
        <p:nvPicPr>
          <p:cNvPr id="19" name="Picture 18" descr="A person in a suit and tie&#10;&#10;AI-generated content may be incorrect.">
            <a:extLst>
              <a:ext uri="{FF2B5EF4-FFF2-40B4-BE49-F238E27FC236}">
                <a16:creationId xmlns:a16="http://schemas.microsoft.com/office/drawing/2014/main" id="{9982B9A5-5499-51FF-D83C-8889B8FE2D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74788" y="6607910"/>
            <a:ext cx="2476500" cy="2476500"/>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59768181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323AE-3585-8E07-CAF7-3BF0848F807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2143435-6E3C-C1AA-A466-E7AD3394F61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E08C709A-C9C1-0F33-2D2A-5045D755842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715F5B5-70AC-2FEC-EA67-E1226F54D60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9BD39DE-C134-CCF9-C14F-BC677184C91F}"/>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F2DB9BF-D920-ADBA-661B-BA1EE6A5D77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30DE4C6-43AB-5B19-C357-E8B2E9A90AB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E74BE3AA-2605-B1E6-286F-05CC61BBCD1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39752906-7E67-F511-8425-58F48F22448D}"/>
              </a:ext>
            </a:extLst>
          </p:cNvPr>
          <p:cNvSpPr txBox="1"/>
          <p:nvPr/>
        </p:nvSpPr>
        <p:spPr>
          <a:xfrm>
            <a:off x="1028700" y="9397049"/>
            <a:ext cx="33147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10</a:t>
            </a:r>
          </a:p>
        </p:txBody>
      </p:sp>
      <p:sp>
        <p:nvSpPr>
          <p:cNvPr id="11" name="TextBox 11">
            <a:extLst>
              <a:ext uri="{FF2B5EF4-FFF2-40B4-BE49-F238E27FC236}">
                <a16:creationId xmlns:a16="http://schemas.microsoft.com/office/drawing/2014/main" id="{84207A9E-6CA4-6AF8-33D6-8FCC1E34E406}"/>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sp>
        <p:nvSpPr>
          <p:cNvPr id="12" name="TextBox 11">
            <a:extLst>
              <a:ext uri="{FF2B5EF4-FFF2-40B4-BE49-F238E27FC236}">
                <a16:creationId xmlns:a16="http://schemas.microsoft.com/office/drawing/2014/main" id="{5273D6BF-DB3A-2D86-4BCA-D0AA7D803995}"/>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 and a library to train it</a:t>
            </a:r>
          </a:p>
        </p:txBody>
      </p:sp>
      <p:pic>
        <p:nvPicPr>
          <p:cNvPr id="19" name="Picture 18">
            <a:extLst>
              <a:ext uri="{FF2B5EF4-FFF2-40B4-BE49-F238E27FC236}">
                <a16:creationId xmlns:a16="http://schemas.microsoft.com/office/drawing/2014/main" id="{238C6DFE-F959-1FB8-D9C7-4B66DA2C2ED9}"/>
              </a:ext>
            </a:extLst>
          </p:cNvPr>
          <p:cNvPicPr>
            <a:picLocks noChangeAspect="1"/>
          </p:cNvPicPr>
          <p:nvPr/>
        </p:nvPicPr>
        <p:blipFill>
          <a:blip r:embed="rId4"/>
          <a:stretch>
            <a:fillRect/>
          </a:stretch>
        </p:blipFill>
        <p:spPr>
          <a:xfrm>
            <a:off x="3308952" y="4173981"/>
            <a:ext cx="11670097" cy="2950719"/>
          </a:xfrm>
          <a:prstGeom prst="rect">
            <a:avLst/>
          </a:prstGeom>
        </p:spPr>
      </p:pic>
    </p:spTree>
    <p:extLst>
      <p:ext uri="{BB962C8B-B14F-4D97-AF65-F5344CB8AC3E}">
        <p14:creationId xmlns:p14="http://schemas.microsoft.com/office/powerpoint/2010/main" val="93640122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7CB73-7FBF-E263-27AD-FEC83E674EC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A9631A6-D569-F835-CEEF-8E50C647D376}"/>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A9A931B-9F2C-8CDF-8D7C-355CA888523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04CB721-24E8-5F01-0399-6E4B551D8E4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C075BA1-96C9-A3BF-58E8-6F52950B9AE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72F03A7-50CC-FFC1-8427-00F0C0F3E9C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E1EBB5BF-2A8D-8715-30D2-296DEFE58A1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442A57AE-1A96-4ADD-E209-4D7DC8C3AB9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9E2C27AF-1CCD-91DB-B614-EB3191550F62}"/>
              </a:ext>
            </a:extLst>
          </p:cNvPr>
          <p:cNvSpPr txBox="1"/>
          <p:nvPr/>
        </p:nvSpPr>
        <p:spPr>
          <a:xfrm>
            <a:off x="1028700" y="9397049"/>
            <a:ext cx="33147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11</a:t>
            </a:r>
          </a:p>
        </p:txBody>
      </p:sp>
      <p:sp>
        <p:nvSpPr>
          <p:cNvPr id="11" name="TextBox 11">
            <a:extLst>
              <a:ext uri="{FF2B5EF4-FFF2-40B4-BE49-F238E27FC236}">
                <a16:creationId xmlns:a16="http://schemas.microsoft.com/office/drawing/2014/main" id="{41908436-BABB-7545-EF79-B3FED03910CF}"/>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sp>
        <p:nvSpPr>
          <p:cNvPr id="12" name="TextBox 11">
            <a:extLst>
              <a:ext uri="{FF2B5EF4-FFF2-40B4-BE49-F238E27FC236}">
                <a16:creationId xmlns:a16="http://schemas.microsoft.com/office/drawing/2014/main" id="{458BC0BF-AFEA-6D56-2018-6642B578E464}"/>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Hardware requirements</a:t>
            </a:r>
          </a:p>
        </p:txBody>
      </p:sp>
      <p:pic>
        <p:nvPicPr>
          <p:cNvPr id="1026" name="Picture 2">
            <a:extLst>
              <a:ext uri="{FF2B5EF4-FFF2-40B4-BE49-F238E27FC236}">
                <a16:creationId xmlns:a16="http://schemas.microsoft.com/office/drawing/2014/main" id="{F8EC7E6D-831E-50DE-3BF3-84403CB86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90" t="13884" r="17532" b="15129"/>
          <a:stretch>
            <a:fillRect/>
          </a:stretch>
        </p:blipFill>
        <p:spPr bwMode="auto">
          <a:xfrm>
            <a:off x="2928691" y="4046964"/>
            <a:ext cx="2862509" cy="1932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nPod Partners with vLLM to Accelerate AI Inference">
            <a:extLst>
              <a:ext uri="{FF2B5EF4-FFF2-40B4-BE49-F238E27FC236}">
                <a16:creationId xmlns:a16="http://schemas.microsoft.com/office/drawing/2014/main" id="{CD826299-A862-7011-0709-E306999C82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360" r="66992" b="17187"/>
          <a:stretch>
            <a:fillRect/>
          </a:stretch>
        </p:blipFill>
        <p:spPr bwMode="auto">
          <a:xfrm>
            <a:off x="7812142" y="4006256"/>
            <a:ext cx="2081825" cy="2032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pu - Icônes ordinateur gratuites">
            <a:extLst>
              <a:ext uri="{FF2B5EF4-FFF2-40B4-BE49-F238E27FC236}">
                <a16:creationId xmlns:a16="http://schemas.microsoft.com/office/drawing/2014/main" id="{DCAA16E5-BEFF-DA45-2CDE-5A365BF3F6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790" b="13291"/>
          <a:stretch>
            <a:fillRect/>
          </a:stretch>
        </p:blipFill>
        <p:spPr bwMode="auto">
          <a:xfrm>
            <a:off x="11887200" y="3923464"/>
            <a:ext cx="2757652" cy="20384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a:extLst>
              <a:ext uri="{FF2B5EF4-FFF2-40B4-BE49-F238E27FC236}">
                <a16:creationId xmlns:a16="http://schemas.microsoft.com/office/drawing/2014/main" id="{916A1DD4-5E26-4DD9-D13C-9105EB674A4A}"/>
              </a:ext>
            </a:extLst>
          </p:cNvPr>
          <p:cNvSpPr txBox="1"/>
          <p:nvPr/>
        </p:nvSpPr>
        <p:spPr>
          <a:xfrm>
            <a:off x="2675037" y="6241996"/>
            <a:ext cx="3369815"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Google Colab</a:t>
            </a:r>
            <a:endParaRPr lang="en-US" sz="2400" dirty="0">
              <a:solidFill>
                <a:srgbClr val="000000"/>
              </a:solidFill>
              <a:latin typeface="Outfit Bold"/>
              <a:ea typeface="Outfit Bold"/>
              <a:cs typeface="Outfit Bold"/>
              <a:sym typeface="Outfit Bold"/>
            </a:endParaRPr>
          </a:p>
        </p:txBody>
      </p:sp>
      <p:sp>
        <p:nvSpPr>
          <p:cNvPr id="14" name="TextBox 12">
            <a:extLst>
              <a:ext uri="{FF2B5EF4-FFF2-40B4-BE49-F238E27FC236}">
                <a16:creationId xmlns:a16="http://schemas.microsoft.com/office/drawing/2014/main" id="{61FF607F-32D2-C1AF-2B37-02C381228418}"/>
              </a:ext>
            </a:extLst>
          </p:cNvPr>
          <p:cNvSpPr txBox="1"/>
          <p:nvPr/>
        </p:nvSpPr>
        <p:spPr>
          <a:xfrm>
            <a:off x="7168146" y="6241996"/>
            <a:ext cx="3369815"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Cloud GPUs</a:t>
            </a:r>
            <a:endParaRPr lang="en-US" sz="2400" dirty="0">
              <a:solidFill>
                <a:srgbClr val="000000"/>
              </a:solidFill>
              <a:latin typeface="Outfit Bold"/>
              <a:ea typeface="Outfit Bold"/>
              <a:cs typeface="Outfit Bold"/>
              <a:sym typeface="Outfit Bold"/>
            </a:endParaRPr>
          </a:p>
        </p:txBody>
      </p:sp>
      <p:sp>
        <p:nvSpPr>
          <p:cNvPr id="15" name="TextBox 12">
            <a:extLst>
              <a:ext uri="{FF2B5EF4-FFF2-40B4-BE49-F238E27FC236}">
                <a16:creationId xmlns:a16="http://schemas.microsoft.com/office/drawing/2014/main" id="{8ACA2107-367F-A9C8-D05C-B0D4512D0772}"/>
              </a:ext>
            </a:extLst>
          </p:cNvPr>
          <p:cNvSpPr txBox="1"/>
          <p:nvPr/>
        </p:nvSpPr>
        <p:spPr>
          <a:xfrm>
            <a:off x="11581118" y="6241996"/>
            <a:ext cx="3369815"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Local GPUs</a:t>
            </a:r>
            <a:endParaRPr lang="en-US" sz="2400" dirty="0">
              <a:solidFill>
                <a:srgbClr val="000000"/>
              </a:solidFill>
              <a:latin typeface="Outfit Bold"/>
              <a:ea typeface="Outfit Bold"/>
              <a:cs typeface="Outfit Bold"/>
              <a:sym typeface="Outfit Bold"/>
            </a:endParaRPr>
          </a:p>
        </p:txBody>
      </p:sp>
      <p:sp>
        <p:nvSpPr>
          <p:cNvPr id="19" name="TextBox 18">
            <a:extLst>
              <a:ext uri="{FF2B5EF4-FFF2-40B4-BE49-F238E27FC236}">
                <a16:creationId xmlns:a16="http://schemas.microsoft.com/office/drawing/2014/main" id="{50E1CEAF-3078-6984-C4E4-B3AB9F268005}"/>
              </a:ext>
            </a:extLst>
          </p:cNvPr>
          <p:cNvSpPr txBox="1"/>
          <p:nvPr/>
        </p:nvSpPr>
        <p:spPr>
          <a:xfrm>
            <a:off x="3101297" y="6764946"/>
            <a:ext cx="2484206" cy="646331"/>
          </a:xfrm>
          <a:prstGeom prst="rect">
            <a:avLst/>
          </a:prstGeom>
          <a:noFill/>
        </p:spPr>
        <p:txBody>
          <a:bodyPr wrap="none" rtlCol="0">
            <a:spAutoFit/>
          </a:bodyPr>
          <a:lstStyle/>
          <a:p>
            <a:pPr algn="ctr"/>
            <a:r>
              <a:rPr lang="en-US" dirty="0"/>
              <a:t>User-friendly and cheap,</a:t>
            </a:r>
            <a:br>
              <a:rPr lang="en-US" dirty="0"/>
            </a:br>
            <a:r>
              <a:rPr lang="en-US" dirty="0"/>
              <a:t>for quick experiments</a:t>
            </a:r>
          </a:p>
        </p:txBody>
      </p:sp>
      <p:sp>
        <p:nvSpPr>
          <p:cNvPr id="20" name="TextBox 19">
            <a:extLst>
              <a:ext uri="{FF2B5EF4-FFF2-40B4-BE49-F238E27FC236}">
                <a16:creationId xmlns:a16="http://schemas.microsoft.com/office/drawing/2014/main" id="{D8FB56AA-CD5C-0E83-03B6-D986C14E9E56}"/>
              </a:ext>
            </a:extLst>
          </p:cNvPr>
          <p:cNvSpPr txBox="1"/>
          <p:nvPr/>
        </p:nvSpPr>
        <p:spPr>
          <a:xfrm>
            <a:off x="7666738" y="6767341"/>
            <a:ext cx="2372637" cy="646331"/>
          </a:xfrm>
          <a:prstGeom prst="rect">
            <a:avLst/>
          </a:prstGeom>
          <a:noFill/>
        </p:spPr>
        <p:txBody>
          <a:bodyPr wrap="none" rtlCol="0">
            <a:spAutoFit/>
          </a:bodyPr>
          <a:lstStyle/>
          <a:p>
            <a:pPr algn="ctr"/>
            <a:r>
              <a:rPr lang="en-US" dirty="0"/>
              <a:t>More scalable, cheaper</a:t>
            </a:r>
            <a:br>
              <a:rPr lang="en-US" dirty="0"/>
            </a:br>
            <a:r>
              <a:rPr lang="en-US" dirty="0"/>
              <a:t>for longer runs</a:t>
            </a:r>
          </a:p>
        </p:txBody>
      </p:sp>
      <p:sp>
        <p:nvSpPr>
          <p:cNvPr id="21" name="TextBox 20">
            <a:extLst>
              <a:ext uri="{FF2B5EF4-FFF2-40B4-BE49-F238E27FC236}">
                <a16:creationId xmlns:a16="http://schemas.microsoft.com/office/drawing/2014/main" id="{05BAF8EC-FD66-AB0F-CB17-272054F48958}"/>
              </a:ext>
            </a:extLst>
          </p:cNvPr>
          <p:cNvSpPr txBox="1"/>
          <p:nvPr/>
        </p:nvSpPr>
        <p:spPr>
          <a:xfrm>
            <a:off x="12045951" y="6764946"/>
            <a:ext cx="2440155" cy="646331"/>
          </a:xfrm>
          <a:prstGeom prst="rect">
            <a:avLst/>
          </a:prstGeom>
          <a:noFill/>
        </p:spPr>
        <p:txBody>
          <a:bodyPr wrap="none" rtlCol="0">
            <a:spAutoFit/>
          </a:bodyPr>
          <a:lstStyle/>
          <a:p>
            <a:pPr algn="ctr"/>
            <a:r>
              <a:rPr lang="en-US" dirty="0"/>
              <a:t>Expensive but unlimited</a:t>
            </a:r>
            <a:br>
              <a:rPr lang="en-US" dirty="0"/>
            </a:br>
            <a:r>
              <a:rPr lang="en-US" dirty="0"/>
              <a:t>use after purchase</a:t>
            </a:r>
          </a:p>
        </p:txBody>
      </p:sp>
    </p:spTree>
    <p:extLst>
      <p:ext uri="{BB962C8B-B14F-4D97-AF65-F5344CB8AC3E}">
        <p14:creationId xmlns:p14="http://schemas.microsoft.com/office/powerpoint/2010/main" val="1736406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114E2-CDF2-8CF9-FD2D-B66900EEFE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DBF18A-9363-F54D-E037-C82C5B540F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CC178992-1797-C0D2-9E0F-0A0935DD3BFE}"/>
              </a:ext>
            </a:extLst>
          </p:cNvPr>
          <p:cNvSpPr txBox="1"/>
          <p:nvPr/>
        </p:nvSpPr>
        <p:spPr>
          <a:xfrm>
            <a:off x="1028700" y="4479925"/>
            <a:ext cx="10858500"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Supervised Fine-Tuning</a:t>
            </a:r>
          </a:p>
        </p:txBody>
      </p:sp>
      <p:sp>
        <p:nvSpPr>
          <p:cNvPr id="5" name="AutoShape 5">
            <a:extLst>
              <a:ext uri="{FF2B5EF4-FFF2-40B4-BE49-F238E27FC236}">
                <a16:creationId xmlns:a16="http://schemas.microsoft.com/office/drawing/2014/main" id="{AACD7C38-D898-6320-D7D2-5DB44B549F30}"/>
              </a:ext>
            </a:extLst>
          </p:cNvPr>
          <p:cNvSpPr/>
          <p:nvPr/>
        </p:nvSpPr>
        <p:spPr>
          <a:xfrm>
            <a:off x="1028700" y="4271210"/>
            <a:ext cx="91821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8191ECE6-4DEB-78BD-AA60-6ED7B23DF67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279843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6DBF-AC1D-3D9E-74FE-9D3471BD150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907C167-A837-AC33-5FAB-4703E9CDFFB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7878BE4-F2B6-9709-A6A4-26BC1ABE123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14A59784-FFDD-D61C-304F-12AF67CE5B3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9B35CA73-5806-83F1-D9D9-09BF9D629A0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D473E10-9D00-3FC0-9534-678D076A4F7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9688E0D-1BB6-74A3-561E-933182C81C8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25B061E0-3156-F72B-48E6-9342F7EA403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53C45ADD-A25A-2F17-A362-ED81E25EE386}"/>
              </a:ext>
            </a:extLst>
          </p:cNvPr>
          <p:cNvSpPr txBox="1"/>
          <p:nvPr/>
        </p:nvSpPr>
        <p:spPr>
          <a:xfrm>
            <a:off x="1028700" y="9397049"/>
            <a:ext cx="285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13</a:t>
            </a:r>
          </a:p>
        </p:txBody>
      </p:sp>
      <p:sp>
        <p:nvSpPr>
          <p:cNvPr id="11" name="TextBox 11">
            <a:extLst>
              <a:ext uri="{FF2B5EF4-FFF2-40B4-BE49-F238E27FC236}">
                <a16:creationId xmlns:a16="http://schemas.microsoft.com/office/drawing/2014/main" id="{76218B14-B03E-18AD-96B8-7FB277BD300C}"/>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9AF1B49C-AE96-DE91-E532-C3F8E86E501C}"/>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Instruction data</a:t>
            </a:r>
          </a:p>
        </p:txBody>
      </p:sp>
      <p:graphicFrame>
        <p:nvGraphicFramePr>
          <p:cNvPr id="8" name="Table 7">
            <a:extLst>
              <a:ext uri="{FF2B5EF4-FFF2-40B4-BE49-F238E27FC236}">
                <a16:creationId xmlns:a16="http://schemas.microsoft.com/office/drawing/2014/main" id="{17E4BEE2-3972-7D09-7295-480B64B28D21}"/>
              </a:ext>
            </a:extLst>
          </p:cNvPr>
          <p:cNvGraphicFramePr>
            <a:graphicFrameLocks noGrp="1"/>
          </p:cNvGraphicFramePr>
          <p:nvPr>
            <p:extLst>
              <p:ext uri="{D42A27DB-BD31-4B8C-83A1-F6EECF244321}">
                <p14:modId xmlns:p14="http://schemas.microsoft.com/office/powerpoint/2010/main" val="140208045"/>
              </p:ext>
            </p:extLst>
          </p:nvPr>
        </p:nvGraphicFramePr>
        <p:xfrm>
          <a:off x="5610225" y="3154505"/>
          <a:ext cx="8267700" cy="5036985"/>
        </p:xfrm>
        <a:graphic>
          <a:graphicData uri="http://schemas.openxmlformats.org/drawingml/2006/table">
            <a:tbl>
              <a:tblPr/>
              <a:tblGrid>
                <a:gridCol w="8267700">
                  <a:extLst>
                    <a:ext uri="{9D8B030D-6E8A-4147-A177-3AD203B41FA5}">
                      <a16:colId xmlns:a16="http://schemas.microsoft.com/office/drawing/2014/main" val="1306568623"/>
                    </a:ext>
                  </a:extLst>
                </a:gridCol>
              </a:tblGrid>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i="0" kern="1200" dirty="0">
                          <a:solidFill>
                            <a:schemeClr val="dk1"/>
                          </a:solidFill>
                          <a:effectLst/>
                          <a:latin typeface="Outfit SemiBold" pitchFamily="2" charset="0"/>
                          <a:ea typeface="+mn-ea"/>
                          <a:cs typeface="+mn-cs"/>
                        </a:rPr>
                        <a:t>System (optional)</a:t>
                      </a:r>
                      <a:br>
                        <a:rPr lang="en-US" sz="2000" b="0" i="0" kern="1200" dirty="0">
                          <a:solidFill>
                            <a:schemeClr val="dk1"/>
                          </a:solidFill>
                          <a:effectLst/>
                          <a:latin typeface="+mn-lt"/>
                          <a:ea typeface="+mn-ea"/>
                          <a:cs typeface="+mn-cs"/>
                        </a:rPr>
                      </a:br>
                      <a:r>
                        <a:rPr lang="en-US" sz="2000" b="0" i="0" kern="1200" dirty="0">
                          <a:solidFill>
                            <a:schemeClr val="dk1"/>
                          </a:solidFill>
                          <a:effectLst/>
                          <a:latin typeface="+mn-lt"/>
                          <a:ea typeface="+mn-ea"/>
                          <a:cs typeface="+mn-cs"/>
                        </a:rPr>
                        <a:t>You are a helpful assistant.</a:t>
                      </a:r>
                      <a:endParaRPr lang="fr-FR" sz="2000" dirty="0"/>
                    </a:p>
                  </a:txBody>
                  <a:tcPr marL="110642" marR="11064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B70FE">
                        <a:lumMod val="20000"/>
                        <a:lumOff val="80000"/>
                      </a:srgbClr>
                    </a:solidFill>
                  </a:tcPr>
                </a:tc>
                <a:extLst>
                  <a:ext uri="{0D108BD9-81ED-4DB2-BD59-A6C34878D82A}">
                    <a16:rowId xmlns:a16="http://schemas.microsoft.com/office/drawing/2014/main" val="2437538576"/>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User</a:t>
                      </a:r>
                      <a:br>
                        <a:rPr lang="en-US" sz="2000" b="0" dirty="0"/>
                      </a:br>
                      <a:r>
                        <a:rPr lang="en-US" sz="2000" b="0" i="0" kern="1200" dirty="0">
                          <a:solidFill>
                            <a:schemeClr val="dk1"/>
                          </a:solidFill>
                          <a:effectLst/>
                          <a:latin typeface="+mn-lt"/>
                          <a:ea typeface="+mn-ea"/>
                          <a:cs typeface="+mn-cs"/>
                        </a:rPr>
                        <a:t>Remove the spaces from the following sentence: Fine-tuning is simple.</a:t>
                      </a:r>
                      <a:endParaRPr lang="en-US" sz="2000" b="0" dirty="0"/>
                    </a:p>
                  </a:txBody>
                  <a:tcPr marL="110642" marR="11064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C810">
                        <a:lumMod val="20000"/>
                        <a:lumOff val="80000"/>
                      </a:srgbClr>
                    </a:solidFill>
                  </a:tcPr>
                </a:tc>
                <a:extLst>
                  <a:ext uri="{0D108BD9-81ED-4DB2-BD59-A6C34878D82A}">
                    <a16:rowId xmlns:a16="http://schemas.microsoft.com/office/drawing/2014/main" val="261735497"/>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Assistant</a:t>
                      </a:r>
                      <a:br>
                        <a:rPr lang="en-US" sz="2000" dirty="0"/>
                      </a:br>
                      <a:r>
                        <a:rPr lang="fr-FR" sz="2000" b="0" i="0" kern="1200" dirty="0">
                          <a:solidFill>
                            <a:schemeClr val="dk1"/>
                          </a:solidFill>
                          <a:effectLst/>
                          <a:latin typeface="+mn-lt"/>
                          <a:ea typeface="+mn-ea"/>
                          <a:cs typeface="+mn-cs"/>
                        </a:rPr>
                        <a:t>Fine-</a:t>
                      </a:r>
                      <a:r>
                        <a:rPr lang="fr-FR" sz="2000" b="0" i="0" kern="1200" dirty="0" err="1">
                          <a:solidFill>
                            <a:schemeClr val="dk1"/>
                          </a:solidFill>
                          <a:effectLst/>
                          <a:latin typeface="+mn-lt"/>
                          <a:ea typeface="+mn-ea"/>
                          <a:cs typeface="+mn-cs"/>
                        </a:rPr>
                        <a:t>tuningissimple</a:t>
                      </a:r>
                      <a:r>
                        <a:rPr lang="fr-FR" sz="2000" b="0" i="0" kern="1200" dirty="0">
                          <a:solidFill>
                            <a:schemeClr val="dk1"/>
                          </a:solidFill>
                          <a:effectLst/>
                          <a:latin typeface="+mn-lt"/>
                          <a:ea typeface="+mn-ea"/>
                          <a:cs typeface="+mn-cs"/>
                        </a:rPr>
                        <a:t>.</a:t>
                      </a:r>
                      <a:endParaRPr lang="fr-FR" sz="2000" dirty="0"/>
                    </a:p>
                  </a:txBody>
                  <a:tcPr marL="110642" marR="11064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1C387">
                        <a:lumMod val="20000"/>
                        <a:lumOff val="80000"/>
                      </a:srgbClr>
                    </a:solidFill>
                  </a:tcPr>
                </a:tc>
                <a:extLst>
                  <a:ext uri="{0D108BD9-81ED-4DB2-BD59-A6C34878D82A}">
                    <a16:rowId xmlns:a16="http://schemas.microsoft.com/office/drawing/2014/main" val="4259403227"/>
                  </a:ext>
                </a:extLst>
              </a:tr>
            </a:tbl>
          </a:graphicData>
        </a:graphic>
      </p:graphicFrame>
      <p:sp>
        <p:nvSpPr>
          <p:cNvPr id="14" name="Left Brace 13">
            <a:extLst>
              <a:ext uri="{FF2B5EF4-FFF2-40B4-BE49-F238E27FC236}">
                <a16:creationId xmlns:a16="http://schemas.microsoft.com/office/drawing/2014/main" id="{4E29BFA2-094B-7A7A-7F7E-F9081F314088}"/>
              </a:ext>
            </a:extLst>
          </p:cNvPr>
          <p:cNvSpPr/>
          <p:nvPr/>
        </p:nvSpPr>
        <p:spPr>
          <a:xfrm>
            <a:off x="5086350" y="3154505"/>
            <a:ext cx="228600" cy="33605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47B93024-E0EB-1D23-0B41-71973AFB906C}"/>
              </a:ext>
            </a:extLst>
          </p:cNvPr>
          <p:cNvSpPr/>
          <p:nvPr/>
        </p:nvSpPr>
        <p:spPr>
          <a:xfrm>
            <a:off x="5086350" y="6515097"/>
            <a:ext cx="228600" cy="16763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2">
            <a:extLst>
              <a:ext uri="{FF2B5EF4-FFF2-40B4-BE49-F238E27FC236}">
                <a16:creationId xmlns:a16="http://schemas.microsoft.com/office/drawing/2014/main" id="{AB4F8799-7762-E538-78E2-8CDECEFEE366}"/>
              </a:ext>
            </a:extLst>
          </p:cNvPr>
          <p:cNvSpPr txBox="1"/>
          <p:nvPr/>
        </p:nvSpPr>
        <p:spPr>
          <a:xfrm>
            <a:off x="2952750" y="4629272"/>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Context</a:t>
            </a:r>
          </a:p>
        </p:txBody>
      </p:sp>
      <p:sp>
        <p:nvSpPr>
          <p:cNvPr id="17" name="TextBox 12">
            <a:extLst>
              <a:ext uri="{FF2B5EF4-FFF2-40B4-BE49-F238E27FC236}">
                <a16:creationId xmlns:a16="http://schemas.microsoft.com/office/drawing/2014/main" id="{72F3A62C-28A1-2784-2514-1CD838731A6C}"/>
              </a:ext>
            </a:extLst>
          </p:cNvPr>
          <p:cNvSpPr txBox="1"/>
          <p:nvPr/>
        </p:nvSpPr>
        <p:spPr>
          <a:xfrm>
            <a:off x="2952750" y="7151667"/>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Training</a:t>
            </a:r>
          </a:p>
        </p:txBody>
      </p:sp>
    </p:spTree>
    <p:extLst>
      <p:ext uri="{BB962C8B-B14F-4D97-AF65-F5344CB8AC3E}">
        <p14:creationId xmlns:p14="http://schemas.microsoft.com/office/powerpoint/2010/main" val="176968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D0B48-F862-7614-5508-68CA2823AA6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42E9AF5-CFFE-1B80-D4CA-C9C56C6BDE5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712D117-73C8-B25A-4156-01A1A611966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36E8228-7F82-14C8-E638-D47572980A1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60BF003D-5BBC-3F2F-A557-5A05321324A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7FE954A-0BD6-6C28-D5A6-B98FA2F2F4B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E88B14D-E7F3-2372-BC69-3145BD25F88F}"/>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508DA8CF-8A56-AE5E-5AF9-A6863D5E623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F7FE7A64-A5E4-B4B6-04D8-D530C9D268C2}"/>
              </a:ext>
            </a:extLst>
          </p:cNvPr>
          <p:cNvSpPr txBox="1"/>
          <p:nvPr/>
        </p:nvSpPr>
        <p:spPr>
          <a:xfrm>
            <a:off x="1028700" y="9397049"/>
            <a:ext cx="24003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14</a:t>
            </a:r>
          </a:p>
        </p:txBody>
      </p:sp>
      <p:sp>
        <p:nvSpPr>
          <p:cNvPr id="11" name="TextBox 11">
            <a:extLst>
              <a:ext uri="{FF2B5EF4-FFF2-40B4-BE49-F238E27FC236}">
                <a16:creationId xmlns:a16="http://schemas.microsoft.com/office/drawing/2014/main" id="{99D18897-A12F-4AA9-C853-1DF395D8A309}"/>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5F0C9335-CC19-AE00-C0F9-04C4F528DB91}"/>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a good dataset?</a:t>
            </a:r>
          </a:p>
        </p:txBody>
      </p:sp>
      <p:pic>
        <p:nvPicPr>
          <p:cNvPr id="13" name="Picture 12">
            <a:extLst>
              <a:ext uri="{FF2B5EF4-FFF2-40B4-BE49-F238E27FC236}">
                <a16:creationId xmlns:a16="http://schemas.microsoft.com/office/drawing/2014/main" id="{3F9518AB-0F48-D3B9-6757-1E77ACD9D704}"/>
              </a:ext>
            </a:extLst>
          </p:cNvPr>
          <p:cNvPicPr>
            <a:picLocks noChangeAspect="1"/>
          </p:cNvPicPr>
          <p:nvPr/>
        </p:nvPicPr>
        <p:blipFill>
          <a:blip r:embed="rId4"/>
          <a:stretch>
            <a:fillRect/>
          </a:stretch>
        </p:blipFill>
        <p:spPr>
          <a:xfrm>
            <a:off x="1853140" y="4227975"/>
            <a:ext cx="14581720" cy="1850101"/>
          </a:xfrm>
          <a:prstGeom prst="rect">
            <a:avLst/>
          </a:prstGeom>
        </p:spPr>
      </p:pic>
    </p:spTree>
    <p:extLst>
      <p:ext uri="{BB962C8B-B14F-4D97-AF65-F5344CB8AC3E}">
        <p14:creationId xmlns:p14="http://schemas.microsoft.com/office/powerpoint/2010/main" val="191137416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1C158-8EA5-BB77-4623-D4CB4E75093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43EBEB9-4EA3-41C9-907E-BD41A3AC6FE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C17AAD0-21CD-F94E-0A37-F0FBE19C05C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67BA859D-4980-FEC6-AA8E-A5F284C67CF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8558DF1-A693-DA97-A618-382BDC542E5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77A377A-1318-BA6C-972B-C3C4762E765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11DC58E-1C21-DD91-35E8-BA3C8967D53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52B2A69-3640-91B4-6852-CD95B12136F5}"/>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869080DA-9274-86DA-33A2-EC6A9B6E1FFB}"/>
              </a:ext>
            </a:extLst>
          </p:cNvPr>
          <p:cNvSpPr txBox="1"/>
          <p:nvPr/>
        </p:nvSpPr>
        <p:spPr>
          <a:xfrm>
            <a:off x="1028700" y="9397049"/>
            <a:ext cx="27051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15</a:t>
            </a:r>
          </a:p>
        </p:txBody>
      </p:sp>
      <p:sp>
        <p:nvSpPr>
          <p:cNvPr id="11" name="TextBox 11">
            <a:extLst>
              <a:ext uri="{FF2B5EF4-FFF2-40B4-BE49-F238E27FC236}">
                <a16:creationId xmlns:a16="http://schemas.microsoft.com/office/drawing/2014/main" id="{0F477F83-931F-8CD2-B811-EAEFE20197F8}"/>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34C78F10-1B6F-CE0F-0FE0-4CF3471B56E9}"/>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generation</a:t>
            </a:r>
          </a:p>
        </p:txBody>
      </p:sp>
      <p:sp>
        <p:nvSpPr>
          <p:cNvPr id="8" name="TextBox 7">
            <a:extLst>
              <a:ext uri="{FF2B5EF4-FFF2-40B4-BE49-F238E27FC236}">
                <a16:creationId xmlns:a16="http://schemas.microsoft.com/office/drawing/2014/main" id="{0C5373CB-8CFD-1234-AFE4-00985F72742D}"/>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dirty="0">
                <a:solidFill>
                  <a:srgbClr val="000000"/>
                </a:solidFill>
                <a:latin typeface="Outfit" pitchFamily="2" charset="0"/>
                <a:ea typeface="Outfit Bold"/>
                <a:cs typeface="Outfit Bold"/>
                <a:sym typeface="Outfit Bold"/>
              </a:rPr>
              <a:t>Example: Instruction following</a:t>
            </a:r>
          </a:p>
        </p:txBody>
      </p:sp>
      <p:pic>
        <p:nvPicPr>
          <p:cNvPr id="14" name="Picture 13">
            <a:extLst>
              <a:ext uri="{FF2B5EF4-FFF2-40B4-BE49-F238E27FC236}">
                <a16:creationId xmlns:a16="http://schemas.microsoft.com/office/drawing/2014/main" id="{609A0B30-BB99-08F9-7125-70187E23C9A9}"/>
              </a:ext>
            </a:extLst>
          </p:cNvPr>
          <p:cNvPicPr>
            <a:picLocks noChangeAspect="1"/>
          </p:cNvPicPr>
          <p:nvPr/>
        </p:nvPicPr>
        <p:blipFill>
          <a:blip r:embed="rId4"/>
          <a:stretch>
            <a:fillRect/>
          </a:stretch>
        </p:blipFill>
        <p:spPr>
          <a:xfrm>
            <a:off x="1204388" y="3773887"/>
            <a:ext cx="15879225" cy="4516519"/>
          </a:xfrm>
          <a:prstGeom prst="rect">
            <a:avLst/>
          </a:prstGeom>
        </p:spPr>
      </p:pic>
    </p:spTree>
    <p:extLst>
      <p:ext uri="{BB962C8B-B14F-4D97-AF65-F5344CB8AC3E}">
        <p14:creationId xmlns:p14="http://schemas.microsoft.com/office/powerpoint/2010/main" val="803445872"/>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253B-6232-B2E0-A799-2477F646860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E207D03-8450-5BEC-F627-53EF42BF33E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14A2315-8177-5781-BED0-D8DD4B06548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C23191DB-5F50-B7DD-16D4-B844861191A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9743F2F-AD6B-5B62-3793-9B261DFA375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3F9917E-BECD-890F-319E-7F3E3F69531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6AE8A3F-A175-06B6-06D8-B6FA172F281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259945FD-A042-54A0-CC13-1AD4394349F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E01DD130-CB17-3E69-5AF1-456944E476BF}"/>
              </a:ext>
            </a:extLst>
          </p:cNvPr>
          <p:cNvSpPr txBox="1"/>
          <p:nvPr/>
        </p:nvSpPr>
        <p:spPr>
          <a:xfrm>
            <a:off x="1028700" y="9397049"/>
            <a:ext cx="22479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16</a:t>
            </a:r>
          </a:p>
        </p:txBody>
      </p:sp>
      <p:sp>
        <p:nvSpPr>
          <p:cNvPr id="11" name="TextBox 11">
            <a:extLst>
              <a:ext uri="{FF2B5EF4-FFF2-40B4-BE49-F238E27FC236}">
                <a16:creationId xmlns:a16="http://schemas.microsoft.com/office/drawing/2014/main" id="{CF51490B-0244-C21C-CE68-02BBF4AAADC4}"/>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8F9750B1-09AB-FEBB-ECE6-CB58005E595E}"/>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Dataset creation</a:t>
            </a:r>
          </a:p>
        </p:txBody>
      </p:sp>
      <p:sp>
        <p:nvSpPr>
          <p:cNvPr id="8" name="TextBox 7">
            <a:extLst>
              <a:ext uri="{FF2B5EF4-FFF2-40B4-BE49-F238E27FC236}">
                <a16:creationId xmlns:a16="http://schemas.microsoft.com/office/drawing/2014/main" id="{AA5E69D9-0F04-3A80-166F-9F50D3785EE4}"/>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b="1" dirty="0">
                <a:latin typeface="Outfit" pitchFamily="2" charset="0"/>
              </a:rPr>
              <a:t>🎨 </a:t>
            </a:r>
            <a:r>
              <a:rPr lang="en-US" sz="3600" dirty="0">
                <a:latin typeface="Outfit" pitchFamily="2" charset="0"/>
                <a:ea typeface="Outfit Bold"/>
                <a:cs typeface="Outfit Bold"/>
                <a:sym typeface="Outfit Bold"/>
              </a:rPr>
              <a:t>Example: </a:t>
            </a:r>
            <a:r>
              <a:rPr lang="en-US" sz="3600" dirty="0" err="1">
                <a:latin typeface="Outfit" pitchFamily="2" charset="0"/>
                <a:hlinkClick r:id="rId4">
                  <a:extLst>
                    <a:ext uri="{A12FA001-AC4F-418D-AE19-62706E023703}">
                      <ahyp:hlinkClr xmlns:ahyp="http://schemas.microsoft.com/office/drawing/2018/hyperlinkcolor" val="tx"/>
                    </a:ext>
                  </a:extLst>
                </a:hlinkClick>
              </a:rPr>
              <a:t>mlabonne</a:t>
            </a:r>
            <a:r>
              <a:rPr lang="en-US" sz="3600" dirty="0">
                <a:latin typeface="Outfit" pitchFamily="2" charset="0"/>
                <a:hlinkClick r:id="rId4">
                  <a:extLst>
                    <a:ext uri="{A12FA001-AC4F-418D-AE19-62706E023703}">
                      <ahyp:hlinkClr xmlns:ahyp="http://schemas.microsoft.com/office/drawing/2018/hyperlinkcolor" val="tx"/>
                    </a:ext>
                  </a:extLst>
                </a:hlinkClick>
              </a:rPr>
              <a:t>/open-</a:t>
            </a:r>
            <a:r>
              <a:rPr lang="en-US" sz="3600" dirty="0" err="1">
                <a:latin typeface="Outfit" pitchFamily="2" charset="0"/>
                <a:hlinkClick r:id="rId4">
                  <a:extLst>
                    <a:ext uri="{A12FA001-AC4F-418D-AE19-62706E023703}">
                      <ahyp:hlinkClr xmlns:ahyp="http://schemas.microsoft.com/office/drawing/2018/hyperlinkcolor" val="tx"/>
                    </a:ext>
                  </a:extLst>
                </a:hlinkClick>
              </a:rPr>
              <a:t>perfectblend</a:t>
            </a:r>
            <a:endParaRPr lang="en-US" sz="3600" dirty="0">
              <a:latin typeface="Outfit" pitchFamily="2" charset="0"/>
              <a:ea typeface="Outfit Bold"/>
              <a:cs typeface="Outfit Bold"/>
              <a:sym typeface="Outfit Bold"/>
            </a:endParaRPr>
          </a:p>
        </p:txBody>
      </p:sp>
      <p:pic>
        <p:nvPicPr>
          <p:cNvPr id="13" name="Picture 12">
            <a:extLst>
              <a:ext uri="{FF2B5EF4-FFF2-40B4-BE49-F238E27FC236}">
                <a16:creationId xmlns:a16="http://schemas.microsoft.com/office/drawing/2014/main" id="{EAF048F7-3E4E-60ED-6ACD-5AA9ED19D554}"/>
              </a:ext>
            </a:extLst>
          </p:cNvPr>
          <p:cNvPicPr>
            <a:picLocks noChangeAspect="1"/>
          </p:cNvPicPr>
          <p:nvPr/>
        </p:nvPicPr>
        <p:blipFill>
          <a:blip r:embed="rId5"/>
          <a:stretch>
            <a:fillRect/>
          </a:stretch>
        </p:blipFill>
        <p:spPr>
          <a:xfrm>
            <a:off x="1028699" y="3238500"/>
            <a:ext cx="16198863" cy="5219143"/>
          </a:xfrm>
          <a:prstGeom prst="rect">
            <a:avLst/>
          </a:prstGeom>
        </p:spPr>
      </p:pic>
      <p:sp>
        <p:nvSpPr>
          <p:cNvPr id="15" name="TextBox 14">
            <a:extLst>
              <a:ext uri="{FF2B5EF4-FFF2-40B4-BE49-F238E27FC236}">
                <a16:creationId xmlns:a16="http://schemas.microsoft.com/office/drawing/2014/main" id="{AEB94188-A3EA-CFBC-0765-C0395742C74F}"/>
              </a:ext>
            </a:extLst>
          </p:cNvPr>
          <p:cNvSpPr txBox="1"/>
          <p:nvPr/>
        </p:nvSpPr>
        <p:spPr>
          <a:xfrm>
            <a:off x="6454991" y="9519384"/>
            <a:ext cx="10427855" cy="307777"/>
          </a:xfrm>
          <a:prstGeom prst="rect">
            <a:avLst/>
          </a:prstGeom>
          <a:noFill/>
        </p:spPr>
        <p:txBody>
          <a:bodyPr wrap="none" rtlCol="0">
            <a:spAutoFit/>
          </a:bodyPr>
          <a:lstStyle/>
          <a:p>
            <a:r>
              <a:rPr lang="en-US" sz="1400" dirty="0" err="1">
                <a:latin typeface="Outfit" pitchFamily="2" charset="0"/>
              </a:rPr>
              <a:t>Tengyu</a:t>
            </a:r>
            <a:r>
              <a:rPr lang="en-US" sz="1400" dirty="0">
                <a:latin typeface="Outfit" pitchFamily="2" charset="0"/>
              </a:rPr>
              <a:t> Xu et al. "The Perfect Blend: Redefining RLHF with Mixture of Judges." </a:t>
            </a:r>
            <a:r>
              <a:rPr lang="en-US" sz="1400" dirty="0" err="1">
                <a:latin typeface="Outfit" pitchFamily="2" charset="0"/>
              </a:rPr>
              <a:t>arXiv</a:t>
            </a:r>
            <a:r>
              <a:rPr lang="en-US" sz="1400" dirty="0">
                <a:latin typeface="Outfit" pitchFamily="2" charset="0"/>
              </a:rPr>
              <a:t> preprint arXiv:2409.20370, September 2024.</a:t>
            </a:r>
          </a:p>
        </p:txBody>
      </p:sp>
    </p:spTree>
    <p:extLst>
      <p:ext uri="{BB962C8B-B14F-4D97-AF65-F5344CB8AC3E}">
        <p14:creationId xmlns:p14="http://schemas.microsoft.com/office/powerpoint/2010/main" val="1111172351"/>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C035-33CB-88B0-6318-32582D3B10D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DF6C8CA-A119-E09A-0D1E-1139EEE0998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1D0154FA-980D-931F-78AB-C31A383116F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C9C4347-D462-9B78-EB3C-AC4E72886964}"/>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2E09718-4745-FE46-23A0-0D4835F3729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8E1AE6C-1053-BCA3-8093-DD948C552CB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63D2DE78-50FB-CDFE-B871-E0B13FA6014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69E64779-7967-CDBD-72F4-AA224E8B42B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CED5C1A6-E53C-9DDF-FB8C-8853E04907E4}"/>
              </a:ext>
            </a:extLst>
          </p:cNvPr>
          <p:cNvSpPr txBox="1"/>
          <p:nvPr/>
        </p:nvSpPr>
        <p:spPr>
          <a:xfrm>
            <a:off x="1028700" y="9397049"/>
            <a:ext cx="11049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17</a:t>
            </a:r>
          </a:p>
        </p:txBody>
      </p:sp>
      <p:sp>
        <p:nvSpPr>
          <p:cNvPr id="11" name="TextBox 11">
            <a:extLst>
              <a:ext uri="{FF2B5EF4-FFF2-40B4-BE49-F238E27FC236}">
                <a16:creationId xmlns:a16="http://schemas.microsoft.com/office/drawing/2014/main" id="{83B3AD65-3319-D2F1-0C3E-E46AB5760497}"/>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3BF68697-E6B0-C910-A8DE-37AF1C3EB1EF}"/>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SFT techniques</a:t>
            </a:r>
          </a:p>
        </p:txBody>
      </p:sp>
      <p:pic>
        <p:nvPicPr>
          <p:cNvPr id="22" name="Picture 21">
            <a:extLst>
              <a:ext uri="{FF2B5EF4-FFF2-40B4-BE49-F238E27FC236}">
                <a16:creationId xmlns:a16="http://schemas.microsoft.com/office/drawing/2014/main" id="{0967BF07-B69A-E29A-3BAC-A6C08FF04550}"/>
              </a:ext>
            </a:extLst>
          </p:cNvPr>
          <p:cNvPicPr>
            <a:picLocks noChangeAspect="1"/>
          </p:cNvPicPr>
          <p:nvPr/>
        </p:nvPicPr>
        <p:blipFill>
          <a:blip r:embed="rId4"/>
          <a:stretch>
            <a:fillRect/>
          </a:stretch>
        </p:blipFill>
        <p:spPr>
          <a:xfrm>
            <a:off x="2283208" y="2772423"/>
            <a:ext cx="13721585" cy="5647677"/>
          </a:xfrm>
          <a:prstGeom prst="rect">
            <a:avLst/>
          </a:prstGeom>
        </p:spPr>
      </p:pic>
      <p:sp>
        <p:nvSpPr>
          <p:cNvPr id="24" name="TextBox 23">
            <a:extLst>
              <a:ext uri="{FF2B5EF4-FFF2-40B4-BE49-F238E27FC236}">
                <a16:creationId xmlns:a16="http://schemas.microsoft.com/office/drawing/2014/main" id="{25980368-F533-27E1-0CD7-0C0820068EEB}"/>
              </a:ext>
            </a:extLst>
          </p:cNvPr>
          <p:cNvSpPr txBox="1"/>
          <p:nvPr/>
        </p:nvSpPr>
        <p:spPr>
          <a:xfrm>
            <a:off x="4040759" y="9486900"/>
            <a:ext cx="12875641" cy="307777"/>
          </a:xfrm>
          <a:prstGeom prst="rect">
            <a:avLst/>
          </a:prstGeom>
          <a:noFill/>
        </p:spPr>
        <p:txBody>
          <a:bodyPr wrap="none" rtlCol="0">
            <a:spAutoFit/>
          </a:bodyPr>
          <a:lstStyle/>
          <a:p>
            <a:pPr defTabSz="457200"/>
            <a:r>
              <a:rPr lang="fr-FR" sz="1400" dirty="0">
                <a:solidFill>
                  <a:srgbClr val="24292E"/>
                </a:solidFill>
                <a:latin typeface="Outfit" pitchFamily="2" charset="0"/>
              </a:rPr>
              <a:t>Figure </a:t>
            </a:r>
            <a:r>
              <a:rPr lang="fr-FR" sz="1400" dirty="0" err="1">
                <a:solidFill>
                  <a:srgbClr val="24292E"/>
                </a:solidFill>
                <a:latin typeface="Outfit" pitchFamily="2" charset="0"/>
              </a:rPr>
              <a:t>adapted</a:t>
            </a:r>
            <a:r>
              <a:rPr lang="fr-FR" sz="1400" dirty="0">
                <a:solidFill>
                  <a:srgbClr val="24292E"/>
                </a:solidFill>
                <a:latin typeface="Outfit" pitchFamily="2" charset="0"/>
              </a:rPr>
              <a:t> </a:t>
            </a:r>
            <a:r>
              <a:rPr lang="fr-FR" sz="1400" dirty="0" err="1">
                <a:solidFill>
                  <a:srgbClr val="24292E"/>
                </a:solidFill>
                <a:latin typeface="Outfit" pitchFamily="2" charset="0"/>
              </a:rPr>
              <a:t>from</a:t>
            </a:r>
            <a:r>
              <a:rPr lang="fr-FR" sz="1400" dirty="0">
                <a:solidFill>
                  <a:srgbClr val="24292E"/>
                </a:solidFill>
                <a:latin typeface="Outfit" pitchFamily="2" charset="0"/>
              </a:rPr>
              <a:t> Xu, </a:t>
            </a:r>
            <a:r>
              <a:rPr lang="fr-FR" sz="1400" dirty="0" err="1">
                <a:solidFill>
                  <a:srgbClr val="24292E"/>
                </a:solidFill>
                <a:latin typeface="Outfit" pitchFamily="2" charset="0"/>
              </a:rPr>
              <a:t>Yuhui</a:t>
            </a:r>
            <a:r>
              <a:rPr lang="fr-FR" sz="1400" dirty="0">
                <a:solidFill>
                  <a:srgbClr val="24292E"/>
                </a:solidFill>
                <a:latin typeface="Outfit" pitchFamily="2" charset="0"/>
              </a:rPr>
              <a:t>, et al. "QA-</a:t>
            </a:r>
            <a:r>
              <a:rPr lang="fr-FR" sz="1400" dirty="0" err="1">
                <a:solidFill>
                  <a:srgbClr val="24292E"/>
                </a:solidFill>
                <a:latin typeface="Outfit" pitchFamily="2" charset="0"/>
              </a:rPr>
              <a:t>LoRA</a:t>
            </a:r>
            <a:r>
              <a:rPr lang="fr-FR" sz="1400" dirty="0">
                <a:solidFill>
                  <a:srgbClr val="24292E"/>
                </a:solidFill>
                <a:latin typeface="Outfit" pitchFamily="2" charset="0"/>
              </a:rPr>
              <a:t>: </a:t>
            </a:r>
            <a:r>
              <a:rPr lang="fr-FR" sz="1400" dirty="0" err="1">
                <a:solidFill>
                  <a:srgbClr val="24292E"/>
                </a:solidFill>
                <a:latin typeface="Outfit" pitchFamily="2" charset="0"/>
              </a:rPr>
              <a:t>Quantization-Aware</a:t>
            </a:r>
            <a:r>
              <a:rPr lang="fr-FR" sz="1400" dirty="0">
                <a:solidFill>
                  <a:srgbClr val="24292E"/>
                </a:solidFill>
                <a:latin typeface="Outfit" pitchFamily="2" charset="0"/>
              </a:rPr>
              <a:t> Low-Rank Adaptation of Large </a:t>
            </a:r>
            <a:r>
              <a:rPr lang="fr-FR" sz="1400" dirty="0" err="1">
                <a:solidFill>
                  <a:srgbClr val="24292E"/>
                </a:solidFill>
                <a:latin typeface="Outfit" pitchFamily="2" charset="0"/>
              </a:rPr>
              <a:t>Language</a:t>
            </a:r>
            <a:r>
              <a:rPr lang="fr-FR" sz="1400" dirty="0">
                <a:solidFill>
                  <a:srgbClr val="24292E"/>
                </a:solidFill>
                <a:latin typeface="Outfit" pitchFamily="2" charset="0"/>
              </a:rPr>
              <a:t> </a:t>
            </a:r>
            <a:r>
              <a:rPr lang="fr-FR" sz="1400" dirty="0" err="1">
                <a:solidFill>
                  <a:srgbClr val="24292E"/>
                </a:solidFill>
                <a:latin typeface="Outfit" pitchFamily="2" charset="0"/>
              </a:rPr>
              <a:t>Models</a:t>
            </a:r>
            <a:r>
              <a:rPr lang="fr-FR" sz="1400" dirty="0">
                <a:solidFill>
                  <a:srgbClr val="24292E"/>
                </a:solidFill>
                <a:latin typeface="Outfit" pitchFamily="2" charset="0"/>
              </a:rPr>
              <a:t>." </a:t>
            </a:r>
            <a:r>
              <a:rPr lang="fr-FR" sz="1400" dirty="0" err="1">
                <a:solidFill>
                  <a:srgbClr val="24292E"/>
                </a:solidFill>
                <a:latin typeface="Outfit" pitchFamily="2" charset="0"/>
              </a:rPr>
              <a:t>arXiv</a:t>
            </a:r>
            <a:r>
              <a:rPr lang="fr-FR" sz="1400" dirty="0">
                <a:solidFill>
                  <a:srgbClr val="24292E"/>
                </a:solidFill>
                <a:latin typeface="Outfit" pitchFamily="2" charset="0"/>
              </a:rPr>
              <a:t> </a:t>
            </a:r>
            <a:r>
              <a:rPr lang="fr-FR" sz="1400" dirty="0" err="1">
                <a:solidFill>
                  <a:srgbClr val="24292E"/>
                </a:solidFill>
                <a:latin typeface="Outfit" pitchFamily="2" charset="0"/>
              </a:rPr>
              <a:t>preprint</a:t>
            </a:r>
            <a:r>
              <a:rPr lang="fr-FR" sz="1400" dirty="0">
                <a:solidFill>
                  <a:srgbClr val="24292E"/>
                </a:solidFill>
                <a:latin typeface="Outfit" pitchFamily="2" charset="0"/>
              </a:rPr>
              <a:t> arXiv:2309.14717 (2023).</a:t>
            </a:r>
          </a:p>
        </p:txBody>
      </p:sp>
    </p:spTree>
    <p:extLst>
      <p:ext uri="{BB962C8B-B14F-4D97-AF65-F5344CB8AC3E}">
        <p14:creationId xmlns:p14="http://schemas.microsoft.com/office/powerpoint/2010/main" val="422533450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440EF-47E1-5562-BEB4-C433C342BAA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C095096-368D-24F0-FAC2-FAD2FC3653B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6FEEA1C8-5C19-CBB3-5292-D62C6E3A7DD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1638AE8-48A3-D02E-00FA-276A79160F1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34CA03C-BB07-0374-D5A7-F420A8F6AC8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9F0A8F3-3A3A-C26F-B73A-B5E636E89B6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022C4E3-03CA-8148-1572-1D01CCB2355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DF2B20F8-8467-BB36-3D59-AA3A6DE7FB1F}"/>
              </a:ext>
            </a:extLst>
          </p:cNvPr>
          <p:cNvSpPr txBox="1"/>
          <p:nvPr/>
        </p:nvSpPr>
        <p:spPr>
          <a:xfrm>
            <a:off x="1028700" y="9397049"/>
            <a:ext cx="2247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18</a:t>
            </a:r>
          </a:p>
        </p:txBody>
      </p:sp>
      <p:sp>
        <p:nvSpPr>
          <p:cNvPr id="11" name="TextBox 11">
            <a:extLst>
              <a:ext uri="{FF2B5EF4-FFF2-40B4-BE49-F238E27FC236}">
                <a16:creationId xmlns:a16="http://schemas.microsoft.com/office/drawing/2014/main" id="{C753B153-EB02-5096-D9A6-3D9F13184D11}"/>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12" name="TextBox 11">
            <a:extLst>
              <a:ext uri="{FF2B5EF4-FFF2-40B4-BE49-F238E27FC236}">
                <a16:creationId xmlns:a16="http://schemas.microsoft.com/office/drawing/2014/main" id="{94F79977-925F-CC85-5B51-F1C567AE1D19}"/>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Training parameters</a:t>
            </a:r>
          </a:p>
        </p:txBody>
      </p:sp>
      <p:graphicFrame>
        <p:nvGraphicFramePr>
          <p:cNvPr id="8" name="Table 7">
            <a:extLst>
              <a:ext uri="{FF2B5EF4-FFF2-40B4-BE49-F238E27FC236}">
                <a16:creationId xmlns:a16="http://schemas.microsoft.com/office/drawing/2014/main" id="{EB3308A4-DE4A-D02B-F346-6113E6B5BEBA}"/>
              </a:ext>
            </a:extLst>
          </p:cNvPr>
          <p:cNvGraphicFramePr>
            <a:graphicFrameLocks noGrp="1"/>
          </p:cNvGraphicFramePr>
          <p:nvPr>
            <p:extLst>
              <p:ext uri="{D42A27DB-BD31-4B8C-83A1-F6EECF244321}">
                <p14:modId xmlns:p14="http://schemas.microsoft.com/office/powerpoint/2010/main" val="349755017"/>
              </p:ext>
            </p:extLst>
          </p:nvPr>
        </p:nvGraphicFramePr>
        <p:xfrm>
          <a:off x="3478252" y="2552700"/>
          <a:ext cx="12352197" cy="6067072"/>
        </p:xfrm>
        <a:graphic>
          <a:graphicData uri="http://schemas.openxmlformats.org/drawingml/2006/table">
            <a:tbl>
              <a:tblPr firstRow="1" firstCol="1" bandRow="1">
                <a:tableStyleId>{5C22544A-7EE6-4342-B048-85BDC9FD1C3A}</a:tableStyleId>
              </a:tblPr>
              <a:tblGrid>
                <a:gridCol w="2846348">
                  <a:extLst>
                    <a:ext uri="{9D8B030D-6E8A-4147-A177-3AD203B41FA5}">
                      <a16:colId xmlns:a16="http://schemas.microsoft.com/office/drawing/2014/main" val="2810186777"/>
                    </a:ext>
                  </a:extLst>
                </a:gridCol>
                <a:gridCol w="6610249">
                  <a:extLst>
                    <a:ext uri="{9D8B030D-6E8A-4147-A177-3AD203B41FA5}">
                      <a16:colId xmlns:a16="http://schemas.microsoft.com/office/drawing/2014/main" val="3235315404"/>
                    </a:ext>
                  </a:extLst>
                </a:gridCol>
                <a:gridCol w="2895600">
                  <a:extLst>
                    <a:ext uri="{9D8B030D-6E8A-4147-A177-3AD203B41FA5}">
                      <a16:colId xmlns:a16="http://schemas.microsoft.com/office/drawing/2014/main" val="754608034"/>
                    </a:ext>
                  </a:extLst>
                </a:gridCol>
              </a:tblGrid>
              <a:tr h="778836">
                <a:tc>
                  <a:txBody>
                    <a:bodyPr/>
                    <a:lstStyle/>
                    <a:p>
                      <a:pPr marL="0" marR="0">
                        <a:spcBef>
                          <a:spcPts val="0"/>
                        </a:spcBef>
                        <a:spcAft>
                          <a:spcPts val="600"/>
                        </a:spcAft>
                      </a:pPr>
                      <a:r>
                        <a:rPr lang="en-IN" sz="2800" dirty="0">
                          <a:solidFill>
                            <a:schemeClr val="tx1"/>
                          </a:solidFill>
                          <a:effectLst/>
                        </a:rPr>
                        <a:t>Parameter</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IN" sz="2800" dirty="0">
                          <a:solidFill>
                            <a:schemeClr val="tx1"/>
                          </a:solidFill>
                          <a:effectLst/>
                        </a:rPr>
                        <a:t>Description</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IN" sz="2800" dirty="0">
                          <a:solidFill>
                            <a:schemeClr val="tx1"/>
                          </a:solidFill>
                          <a:effectLst/>
                        </a:rPr>
                        <a:t>Common values</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250379"/>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Learning rate</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Strength of the parameter update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1e-6 to 1e-3</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919923"/>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Epochs</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Number of passes over the dataset</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2 to 5</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2840443"/>
                  </a:ext>
                </a:extLst>
              </a:tr>
              <a:tr h="967711">
                <a:tc>
                  <a:txBody>
                    <a:bodyPr/>
                    <a:lstStyle/>
                    <a:p>
                      <a:pPr marL="0" marR="0">
                        <a:spcBef>
                          <a:spcPts val="0"/>
                        </a:spcBef>
                        <a:spcAft>
                          <a:spcPts val="600"/>
                        </a:spcAft>
                      </a:pPr>
                      <a:r>
                        <a:rPr lang="en-US" sz="2800" dirty="0">
                          <a:solidFill>
                            <a:schemeClr val="tx1"/>
                          </a:solidFill>
                          <a:effectLst/>
                        </a:rPr>
                        <a:t>2️⃣ </a:t>
                      </a:r>
                      <a:r>
                        <a:rPr lang="en-IN" sz="2800" dirty="0">
                          <a:solidFill>
                            <a:schemeClr val="tx1"/>
                          </a:solidFill>
                          <a:effectLst/>
                        </a:rPr>
                        <a:t>Batch size</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Number of samples before parameter update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8 or 16 (effective)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0075369"/>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Max length</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Longest input (in tokens)</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1k to 32k</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7432865"/>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Optimizer</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IN" sz="2400" dirty="0">
                          <a:solidFill>
                            <a:schemeClr val="tx1"/>
                          </a:solidFill>
                          <a:effectLst/>
                          <a:latin typeface="Aptos (Body)"/>
                        </a:rPr>
                        <a:t>Algorithm for the parameter update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err="1">
                          <a:solidFill>
                            <a:schemeClr val="tx1"/>
                          </a:solidFill>
                          <a:effectLst/>
                          <a:latin typeface="Aptos (Body)"/>
                          <a:ea typeface="Times New Roman" panose="02020603050405020304" pitchFamily="18" charset="0"/>
                        </a:rPr>
                        <a:t>AdamW</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0104329"/>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Attention</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Implementation of the attention mechanism</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err="1">
                          <a:solidFill>
                            <a:schemeClr val="tx1"/>
                          </a:solidFill>
                          <a:effectLst/>
                          <a:latin typeface="Aptos (Body)"/>
                          <a:ea typeface="Times New Roman" panose="02020603050405020304" pitchFamily="18" charset="0"/>
                        </a:rPr>
                        <a:t>FlashAttention</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9837120"/>
                  </a:ext>
                </a:extLst>
              </a:tr>
            </a:tbl>
          </a:graphicData>
        </a:graphic>
      </p:graphicFrame>
      <p:sp>
        <p:nvSpPr>
          <p:cNvPr id="13" name="Left Brace 12">
            <a:extLst>
              <a:ext uri="{FF2B5EF4-FFF2-40B4-BE49-F238E27FC236}">
                <a16:creationId xmlns:a16="http://schemas.microsoft.com/office/drawing/2014/main" id="{8D4343F9-931E-E56C-0D45-D5DBCA3B50F3}"/>
              </a:ext>
            </a:extLst>
          </p:cNvPr>
          <p:cNvSpPr/>
          <p:nvPr/>
        </p:nvSpPr>
        <p:spPr>
          <a:xfrm>
            <a:off x="3058415" y="3476632"/>
            <a:ext cx="207770" cy="23129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2">
            <a:extLst>
              <a:ext uri="{FF2B5EF4-FFF2-40B4-BE49-F238E27FC236}">
                <a16:creationId xmlns:a16="http://schemas.microsoft.com/office/drawing/2014/main" id="{58BE9F66-DE6D-0696-8258-3D6922B6B41E}"/>
              </a:ext>
            </a:extLst>
          </p:cNvPr>
          <p:cNvSpPr txBox="1"/>
          <p:nvPr/>
        </p:nvSpPr>
        <p:spPr>
          <a:xfrm>
            <a:off x="914401" y="4428639"/>
            <a:ext cx="1838325" cy="403252"/>
          </a:xfrm>
          <a:prstGeom prst="rect">
            <a:avLst/>
          </a:prstGeom>
        </p:spPr>
        <p:txBody>
          <a:bodyPr wrap="square" lIns="0" tIns="0" rIns="0" bIns="0" rtlCol="0" anchor="t">
            <a:spAutoFit/>
          </a:bodyPr>
          <a:lstStyle/>
          <a:p>
            <a:pPr algn="r">
              <a:lnSpc>
                <a:spcPts val="3359"/>
              </a:lnSpc>
            </a:pPr>
            <a:r>
              <a:rPr lang="en-US" sz="2400" b="1" dirty="0">
                <a:solidFill>
                  <a:srgbClr val="000000"/>
                </a:solidFill>
                <a:latin typeface="Outfit Bold"/>
                <a:ea typeface="Outfit Bold"/>
                <a:cs typeface="Outfit Bold"/>
                <a:sym typeface="Outfit Bold"/>
              </a:rPr>
              <a:t>Quality</a:t>
            </a:r>
          </a:p>
        </p:txBody>
      </p:sp>
      <p:sp>
        <p:nvSpPr>
          <p:cNvPr id="15" name="Left Brace 14">
            <a:extLst>
              <a:ext uri="{FF2B5EF4-FFF2-40B4-BE49-F238E27FC236}">
                <a16:creationId xmlns:a16="http://schemas.microsoft.com/office/drawing/2014/main" id="{D69FEA18-7BF2-4AFB-1357-AFB9D7BB79EF}"/>
              </a:ext>
            </a:extLst>
          </p:cNvPr>
          <p:cNvSpPr/>
          <p:nvPr/>
        </p:nvSpPr>
        <p:spPr>
          <a:xfrm>
            <a:off x="3056750" y="5220515"/>
            <a:ext cx="207770" cy="15231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2">
            <a:extLst>
              <a:ext uri="{FF2B5EF4-FFF2-40B4-BE49-F238E27FC236}">
                <a16:creationId xmlns:a16="http://schemas.microsoft.com/office/drawing/2014/main" id="{CBE43705-B2E9-4110-954F-EA8814E49644}"/>
              </a:ext>
            </a:extLst>
          </p:cNvPr>
          <p:cNvSpPr txBox="1"/>
          <p:nvPr/>
        </p:nvSpPr>
        <p:spPr>
          <a:xfrm>
            <a:off x="914400" y="5777909"/>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Memory</a:t>
            </a:r>
          </a:p>
        </p:txBody>
      </p:sp>
      <p:sp>
        <p:nvSpPr>
          <p:cNvPr id="17" name="Left Brace 16">
            <a:extLst>
              <a:ext uri="{FF2B5EF4-FFF2-40B4-BE49-F238E27FC236}">
                <a16:creationId xmlns:a16="http://schemas.microsoft.com/office/drawing/2014/main" id="{5969D84F-F912-010F-E9C4-1F89F1096CC4}"/>
              </a:ext>
            </a:extLst>
          </p:cNvPr>
          <p:cNvSpPr/>
          <p:nvPr/>
        </p:nvSpPr>
        <p:spPr>
          <a:xfrm>
            <a:off x="3068830" y="6923748"/>
            <a:ext cx="207770" cy="15231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2">
            <a:extLst>
              <a:ext uri="{FF2B5EF4-FFF2-40B4-BE49-F238E27FC236}">
                <a16:creationId xmlns:a16="http://schemas.microsoft.com/office/drawing/2014/main" id="{04E51706-D442-1C9B-2DE8-CFC244CC82AB}"/>
              </a:ext>
            </a:extLst>
          </p:cNvPr>
          <p:cNvSpPr txBox="1"/>
          <p:nvPr/>
        </p:nvSpPr>
        <p:spPr>
          <a:xfrm>
            <a:off x="926480" y="7481142"/>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Don’t  touch!</a:t>
            </a:r>
          </a:p>
        </p:txBody>
      </p:sp>
      <p:sp>
        <p:nvSpPr>
          <p:cNvPr id="19" name="AutoShape 3">
            <a:extLst>
              <a:ext uri="{FF2B5EF4-FFF2-40B4-BE49-F238E27FC236}">
                <a16:creationId xmlns:a16="http://schemas.microsoft.com/office/drawing/2014/main" id="{0C211354-10BD-38BD-22C9-838CA3BF6EBA}"/>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Tree>
    <p:extLst>
      <p:ext uri="{BB962C8B-B14F-4D97-AF65-F5344CB8AC3E}">
        <p14:creationId xmlns:p14="http://schemas.microsoft.com/office/powerpoint/2010/main" val="3336505121"/>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FED0C-A491-9B2D-B5EC-5B7A255DAAD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93FA4E4-C934-B37C-6B34-ABD6D7A0D6A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360D56D-BEC6-453B-B6D1-723257504B9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DF25FF2-8210-54D3-0A71-EE305EAE991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BF12C4B-271E-FCD4-83E5-6AAAF61689F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F19AE9F-A9AE-F8CC-D1C1-1C8910D29EA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2C353C9B-46EB-5B99-AD10-87EF9F14022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1D7AFF28-0022-18AB-F1C8-83DF943EE99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5A5D0B9B-BDBE-BCD1-FCC5-6238761662EE}"/>
              </a:ext>
            </a:extLst>
          </p:cNvPr>
          <p:cNvSpPr txBox="1"/>
          <p:nvPr/>
        </p:nvSpPr>
        <p:spPr>
          <a:xfrm>
            <a:off x="1028700" y="9397049"/>
            <a:ext cx="17145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19</a:t>
            </a:r>
          </a:p>
        </p:txBody>
      </p:sp>
      <p:sp>
        <p:nvSpPr>
          <p:cNvPr id="11" name="TextBox 11">
            <a:extLst>
              <a:ext uri="{FF2B5EF4-FFF2-40B4-BE49-F238E27FC236}">
                <a16:creationId xmlns:a16="http://schemas.microsoft.com/office/drawing/2014/main" id="{828FF3F2-6DC8-A895-390E-6E209FB5C847}"/>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52" name="TextBox 51">
            <a:extLst>
              <a:ext uri="{FF2B5EF4-FFF2-40B4-BE49-F238E27FC236}">
                <a16:creationId xmlns:a16="http://schemas.microsoft.com/office/drawing/2014/main" id="{482E6513-90D4-C5AB-FFC9-0DCDF0F6E3D3}"/>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Monitoring experiments</a:t>
            </a:r>
          </a:p>
        </p:txBody>
      </p:sp>
      <p:pic>
        <p:nvPicPr>
          <p:cNvPr id="8" name="Picture 7">
            <a:extLst>
              <a:ext uri="{FF2B5EF4-FFF2-40B4-BE49-F238E27FC236}">
                <a16:creationId xmlns:a16="http://schemas.microsoft.com/office/drawing/2014/main" id="{ADB33A58-946A-30C6-E8B1-7D0FBA61F0A1}"/>
              </a:ext>
            </a:extLst>
          </p:cNvPr>
          <p:cNvPicPr>
            <a:picLocks noChangeAspect="1"/>
          </p:cNvPicPr>
          <p:nvPr/>
        </p:nvPicPr>
        <p:blipFill>
          <a:blip r:embed="rId4"/>
          <a:stretch>
            <a:fillRect/>
          </a:stretch>
        </p:blipFill>
        <p:spPr>
          <a:xfrm>
            <a:off x="2503110" y="2587296"/>
            <a:ext cx="13281780" cy="5650110"/>
          </a:xfrm>
          <a:prstGeom prst="rect">
            <a:avLst/>
          </a:prstGeom>
        </p:spPr>
      </p:pic>
    </p:spTree>
    <p:extLst>
      <p:ext uri="{BB962C8B-B14F-4D97-AF65-F5344CB8AC3E}">
        <p14:creationId xmlns:p14="http://schemas.microsoft.com/office/powerpoint/2010/main" val="400557153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p:cNvSpPr txBox="1"/>
          <p:nvPr/>
        </p:nvSpPr>
        <p:spPr>
          <a:xfrm>
            <a:off x="1028701" y="4479925"/>
            <a:ext cx="11361420" cy="2421560"/>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Why Post-Training Is the Real Key to Powerful LLMs</a:t>
            </a:r>
          </a:p>
        </p:txBody>
      </p:sp>
      <p:sp>
        <p:nvSpPr>
          <p:cNvPr id="4" name="TextBox 4"/>
          <p:cNvSpPr txBox="1"/>
          <p:nvPr/>
        </p:nvSpPr>
        <p:spPr>
          <a:xfrm>
            <a:off x="1028700" y="7048500"/>
            <a:ext cx="11163300" cy="867160"/>
          </a:xfrm>
          <a:prstGeom prst="rect">
            <a:avLst/>
          </a:prstGeom>
        </p:spPr>
        <p:txBody>
          <a:bodyPr wrap="square" lIns="0" tIns="0" rIns="0" bIns="0" rtlCol="0" anchor="t">
            <a:spAutoFit/>
          </a:bodyPr>
          <a:lstStyle/>
          <a:p>
            <a:pPr>
              <a:lnSpc>
                <a:spcPts val="7279"/>
              </a:lnSpc>
            </a:pPr>
            <a:r>
              <a:rPr lang="en-US" sz="5199" dirty="0">
                <a:solidFill>
                  <a:srgbClr val="FFFFFF"/>
                </a:solidFill>
                <a:latin typeface="Outfit"/>
                <a:ea typeface="Outfit"/>
                <a:cs typeface="Outfit"/>
                <a:sym typeface="Outfit"/>
              </a:rPr>
              <a:t>Maxime Labonne</a:t>
            </a:r>
          </a:p>
        </p:txBody>
      </p:sp>
      <p:sp>
        <p:nvSpPr>
          <p:cNvPr id="5" name="AutoShape 5"/>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992C-E080-FDB5-63C4-B279FD94D98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05E4CD2-342F-C504-1D05-91B07FFD0EE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7BB3C9D7-C4D7-09FC-2437-A4DC2F6AA48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9F4F102-1EF1-3B40-2D2E-5E1D4C73856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D3E1C4A-F809-FC1A-4B3A-0884CE81AEF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536C008-3F72-04EA-44CD-67EC81B2E3B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C65B96A-C745-F611-FB85-9AD92D2807C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DAA8F158-19DC-6A00-2ECF-B3503259C17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4070567C-7396-6930-F4FA-2857ED443F55}"/>
              </a:ext>
            </a:extLst>
          </p:cNvPr>
          <p:cNvSpPr txBox="1"/>
          <p:nvPr/>
        </p:nvSpPr>
        <p:spPr>
          <a:xfrm>
            <a:off x="1028700" y="9397049"/>
            <a:ext cx="11811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20</a:t>
            </a:r>
          </a:p>
        </p:txBody>
      </p:sp>
      <p:sp>
        <p:nvSpPr>
          <p:cNvPr id="11" name="TextBox 11">
            <a:extLst>
              <a:ext uri="{FF2B5EF4-FFF2-40B4-BE49-F238E27FC236}">
                <a16:creationId xmlns:a16="http://schemas.microsoft.com/office/drawing/2014/main" id="{8A620F87-E3BA-7798-7C94-62F59C63CE04}"/>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Supervised Fine-Tuning</a:t>
            </a:r>
          </a:p>
        </p:txBody>
      </p:sp>
      <p:sp>
        <p:nvSpPr>
          <p:cNvPr id="52" name="TextBox 51">
            <a:extLst>
              <a:ext uri="{FF2B5EF4-FFF2-40B4-BE49-F238E27FC236}">
                <a16:creationId xmlns:a16="http://schemas.microsoft.com/office/drawing/2014/main" id="{B67ECB05-B5E3-3E8C-0D24-A885FBBC7681}"/>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Evaluation</a:t>
            </a:r>
          </a:p>
        </p:txBody>
      </p:sp>
      <p:sp>
        <p:nvSpPr>
          <p:cNvPr id="14" name="TextBox 12">
            <a:extLst>
              <a:ext uri="{FF2B5EF4-FFF2-40B4-BE49-F238E27FC236}">
                <a16:creationId xmlns:a16="http://schemas.microsoft.com/office/drawing/2014/main" id="{4D401153-8350-4679-932F-B7957CBE7894}"/>
              </a:ext>
            </a:extLst>
          </p:cNvPr>
          <p:cNvSpPr txBox="1"/>
          <p:nvPr/>
        </p:nvSpPr>
        <p:spPr>
          <a:xfrm>
            <a:off x="9000628" y="3142530"/>
            <a:ext cx="845594" cy="415948"/>
          </a:xfrm>
          <a:prstGeom prst="rect">
            <a:avLst/>
          </a:prstGeom>
        </p:spPr>
        <p:txBody>
          <a:bodyPr wrap="square" lIns="0" tIns="0" rIns="0" bIns="0" rtlCol="0" anchor="t">
            <a:spAutoFit/>
          </a:bodyPr>
          <a:lstStyle/>
          <a:p>
            <a:pPr algn="ctr">
              <a:lnSpc>
                <a:spcPts val="3359"/>
              </a:lnSpc>
            </a:pPr>
            <a:r>
              <a:rPr lang="en-US" sz="2800" dirty="0">
                <a:solidFill>
                  <a:srgbClr val="000000"/>
                </a:solidFill>
                <a:latin typeface="Outfit"/>
                <a:ea typeface="Outfit"/>
                <a:cs typeface="Outfit"/>
                <a:sym typeface="Outfit"/>
              </a:rPr>
              <a:t>+</a:t>
            </a:r>
          </a:p>
        </p:txBody>
      </p:sp>
      <p:cxnSp>
        <p:nvCxnSpPr>
          <p:cNvPr id="16" name="Straight Arrow Connector 15">
            <a:extLst>
              <a:ext uri="{FF2B5EF4-FFF2-40B4-BE49-F238E27FC236}">
                <a16:creationId xmlns:a16="http://schemas.microsoft.com/office/drawing/2014/main" id="{0E5E28F6-97B7-6E33-4BA9-39BCA4EA6689}"/>
              </a:ext>
            </a:extLst>
          </p:cNvPr>
          <p:cNvCxnSpPr>
            <a:cxnSpLocks/>
          </p:cNvCxnSpPr>
          <p:nvPr/>
        </p:nvCxnSpPr>
        <p:spPr>
          <a:xfrm>
            <a:off x="5276850" y="4009003"/>
            <a:ext cx="0" cy="905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80538E5-EFEF-C205-72D8-7DDC7620CEF8}"/>
              </a:ext>
            </a:extLst>
          </p:cNvPr>
          <p:cNvCxnSpPr>
            <a:cxnSpLocks/>
          </p:cNvCxnSpPr>
          <p:nvPr/>
        </p:nvCxnSpPr>
        <p:spPr>
          <a:xfrm>
            <a:off x="12877799" y="4009003"/>
            <a:ext cx="0" cy="905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2">
            <a:extLst>
              <a:ext uri="{FF2B5EF4-FFF2-40B4-BE49-F238E27FC236}">
                <a16:creationId xmlns:a16="http://schemas.microsoft.com/office/drawing/2014/main" id="{6DA6BD44-3EF4-D3CF-6CC9-3A9257F6E904}"/>
              </a:ext>
            </a:extLst>
          </p:cNvPr>
          <p:cNvSpPr txBox="1"/>
          <p:nvPr/>
        </p:nvSpPr>
        <p:spPr>
          <a:xfrm>
            <a:off x="1828799" y="5489552"/>
            <a:ext cx="6896101" cy="415948"/>
          </a:xfrm>
          <a:prstGeom prst="rect">
            <a:avLst/>
          </a:prstGeom>
        </p:spPr>
        <p:txBody>
          <a:bodyPr wrap="square" lIns="0" tIns="0" rIns="0" bIns="0" rtlCol="0" anchor="t">
            <a:spAutoFit/>
          </a:bodyPr>
          <a:lstStyle/>
          <a:p>
            <a:pPr algn="ctr">
              <a:lnSpc>
                <a:spcPts val="3359"/>
              </a:lnSpc>
            </a:pPr>
            <a:r>
              <a:rPr lang="en-US" sz="2800" dirty="0">
                <a:solidFill>
                  <a:srgbClr val="000000"/>
                </a:solidFill>
                <a:highlight>
                  <a:srgbClr val="FFFF00"/>
                </a:highlight>
                <a:latin typeface="Outfit"/>
                <a:ea typeface="Outfit"/>
                <a:cs typeface="Outfit"/>
                <a:sym typeface="Outfit"/>
              </a:rPr>
              <a:t>Token log probabilities / few-shot</a:t>
            </a:r>
          </a:p>
        </p:txBody>
      </p:sp>
      <p:sp>
        <p:nvSpPr>
          <p:cNvPr id="19" name="TextBox 12">
            <a:extLst>
              <a:ext uri="{FF2B5EF4-FFF2-40B4-BE49-F238E27FC236}">
                <a16:creationId xmlns:a16="http://schemas.microsoft.com/office/drawing/2014/main" id="{78DC6474-6CB7-C698-3D3C-C846601D9951}"/>
              </a:ext>
            </a:extLst>
          </p:cNvPr>
          <p:cNvSpPr txBox="1"/>
          <p:nvPr/>
        </p:nvSpPr>
        <p:spPr>
          <a:xfrm>
            <a:off x="9429748" y="5489552"/>
            <a:ext cx="6896101" cy="415948"/>
          </a:xfrm>
          <a:prstGeom prst="rect">
            <a:avLst/>
          </a:prstGeom>
        </p:spPr>
        <p:txBody>
          <a:bodyPr wrap="square" lIns="0" tIns="0" rIns="0" bIns="0" rtlCol="0" anchor="t">
            <a:spAutoFit/>
          </a:bodyPr>
          <a:lstStyle/>
          <a:p>
            <a:pPr algn="ctr">
              <a:lnSpc>
                <a:spcPts val="3359"/>
              </a:lnSpc>
            </a:pPr>
            <a:r>
              <a:rPr lang="en-US" sz="2800" dirty="0">
                <a:solidFill>
                  <a:srgbClr val="000000"/>
                </a:solidFill>
                <a:highlight>
                  <a:srgbClr val="FFFF00"/>
                </a:highlight>
                <a:latin typeface="Outfit"/>
                <a:ea typeface="Outfit"/>
                <a:cs typeface="Outfit"/>
                <a:sym typeface="Outfit"/>
              </a:rPr>
              <a:t>Generated answers</a:t>
            </a:r>
          </a:p>
        </p:txBody>
      </p:sp>
      <p:cxnSp>
        <p:nvCxnSpPr>
          <p:cNvPr id="20" name="Straight Arrow Connector 19">
            <a:extLst>
              <a:ext uri="{FF2B5EF4-FFF2-40B4-BE49-F238E27FC236}">
                <a16:creationId xmlns:a16="http://schemas.microsoft.com/office/drawing/2014/main" id="{1CBB39D4-20B9-AD9D-F534-477B0A5E63EF}"/>
              </a:ext>
            </a:extLst>
          </p:cNvPr>
          <p:cNvCxnSpPr>
            <a:cxnSpLocks/>
          </p:cNvCxnSpPr>
          <p:nvPr/>
        </p:nvCxnSpPr>
        <p:spPr>
          <a:xfrm>
            <a:off x="5276850" y="6525547"/>
            <a:ext cx="0" cy="836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4F895AA-FF45-F6B0-9CBC-3F1C0D1A04B1}"/>
              </a:ext>
            </a:extLst>
          </p:cNvPr>
          <p:cNvCxnSpPr>
            <a:cxnSpLocks/>
          </p:cNvCxnSpPr>
          <p:nvPr/>
        </p:nvCxnSpPr>
        <p:spPr>
          <a:xfrm flipH="1">
            <a:off x="4046940" y="6525547"/>
            <a:ext cx="590552" cy="393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F7EF036-DB8D-8578-1C43-21F34F587787}"/>
              </a:ext>
            </a:extLst>
          </p:cNvPr>
          <p:cNvCxnSpPr>
            <a:cxnSpLocks/>
          </p:cNvCxnSpPr>
          <p:nvPr/>
        </p:nvCxnSpPr>
        <p:spPr>
          <a:xfrm>
            <a:off x="5897161" y="6525547"/>
            <a:ext cx="571500" cy="377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12">
            <a:extLst>
              <a:ext uri="{FF2B5EF4-FFF2-40B4-BE49-F238E27FC236}">
                <a16:creationId xmlns:a16="http://schemas.microsoft.com/office/drawing/2014/main" id="{7A591A41-C7A2-D4BF-779F-E653C60E4124}"/>
              </a:ext>
            </a:extLst>
          </p:cNvPr>
          <p:cNvSpPr txBox="1"/>
          <p:nvPr/>
        </p:nvSpPr>
        <p:spPr>
          <a:xfrm>
            <a:off x="4068329" y="7753180"/>
            <a:ext cx="2417041" cy="738664"/>
          </a:xfrm>
          <a:prstGeom prst="rect">
            <a:avLst/>
          </a:prstGeom>
        </p:spPr>
        <p:txBody>
          <a:bodyPr wrap="square" lIns="0" tIns="0" rIns="0" bIns="0" rtlCol="0" anchor="t">
            <a:spAutoFit/>
          </a:bodyPr>
          <a:lstStyle/>
          <a:p>
            <a:pPr algn="ctr"/>
            <a:r>
              <a:rPr lang="en-US" sz="2400" dirty="0">
                <a:solidFill>
                  <a:srgbClr val="000000"/>
                </a:solidFill>
                <a:latin typeface="Outfit"/>
                <a:ea typeface="Outfit"/>
                <a:cs typeface="Outfit"/>
                <a:sym typeface="Outfit"/>
              </a:rPr>
              <a:t>MMMLU</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(multilingual)</a:t>
            </a:r>
          </a:p>
        </p:txBody>
      </p:sp>
      <p:sp>
        <p:nvSpPr>
          <p:cNvPr id="27" name="TextBox 12">
            <a:extLst>
              <a:ext uri="{FF2B5EF4-FFF2-40B4-BE49-F238E27FC236}">
                <a16:creationId xmlns:a16="http://schemas.microsoft.com/office/drawing/2014/main" id="{07B4E61D-A7BC-5114-EEB3-0FCB0E91B7DE}"/>
              </a:ext>
            </a:extLst>
          </p:cNvPr>
          <p:cNvSpPr txBox="1"/>
          <p:nvPr/>
        </p:nvSpPr>
        <p:spPr>
          <a:xfrm>
            <a:off x="1676400" y="6965892"/>
            <a:ext cx="3217082" cy="738664"/>
          </a:xfrm>
          <a:prstGeom prst="rect">
            <a:avLst/>
          </a:prstGeom>
        </p:spPr>
        <p:txBody>
          <a:bodyPr wrap="square" lIns="0" tIns="0" rIns="0" bIns="0" rtlCol="0" anchor="t">
            <a:spAutoFit/>
          </a:bodyPr>
          <a:lstStyle/>
          <a:p>
            <a:pPr algn="ctr"/>
            <a:r>
              <a:rPr lang="en-US" sz="2400" dirty="0">
                <a:solidFill>
                  <a:srgbClr val="000000"/>
                </a:solidFill>
                <a:latin typeface="Outfit"/>
                <a:ea typeface="Outfit"/>
                <a:cs typeface="Outfit"/>
                <a:sym typeface="Outfit"/>
              </a:rPr>
              <a:t>MMLU</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(knowledge)</a:t>
            </a:r>
          </a:p>
        </p:txBody>
      </p:sp>
      <p:sp>
        <p:nvSpPr>
          <p:cNvPr id="30" name="TextBox 12">
            <a:extLst>
              <a:ext uri="{FF2B5EF4-FFF2-40B4-BE49-F238E27FC236}">
                <a16:creationId xmlns:a16="http://schemas.microsoft.com/office/drawing/2014/main" id="{5A02877F-E554-E5AA-C46E-CF1914CDB506}"/>
              </a:ext>
            </a:extLst>
          </p:cNvPr>
          <p:cNvSpPr txBox="1"/>
          <p:nvPr/>
        </p:nvSpPr>
        <p:spPr>
          <a:xfrm>
            <a:off x="5641169" y="6959572"/>
            <a:ext cx="3217082" cy="738664"/>
          </a:xfrm>
          <a:prstGeom prst="rect">
            <a:avLst/>
          </a:prstGeom>
        </p:spPr>
        <p:txBody>
          <a:bodyPr wrap="square" lIns="0" tIns="0" rIns="0" bIns="0" rtlCol="0" anchor="t">
            <a:spAutoFit/>
          </a:bodyPr>
          <a:lstStyle/>
          <a:p>
            <a:pPr algn="ctr"/>
            <a:r>
              <a:rPr lang="en-US" sz="2400" dirty="0">
                <a:solidFill>
                  <a:srgbClr val="000000"/>
                </a:solidFill>
                <a:latin typeface="Outfit"/>
                <a:ea typeface="Outfit"/>
                <a:cs typeface="Outfit"/>
                <a:sym typeface="Outfit"/>
              </a:rPr>
              <a:t>GSM8K</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(math)</a:t>
            </a:r>
          </a:p>
        </p:txBody>
      </p:sp>
      <p:cxnSp>
        <p:nvCxnSpPr>
          <p:cNvPr id="32" name="Straight Arrow Connector 31">
            <a:extLst>
              <a:ext uri="{FF2B5EF4-FFF2-40B4-BE49-F238E27FC236}">
                <a16:creationId xmlns:a16="http://schemas.microsoft.com/office/drawing/2014/main" id="{090354A4-E03D-F4CD-A8DD-8060A3FE43B4}"/>
              </a:ext>
            </a:extLst>
          </p:cNvPr>
          <p:cNvCxnSpPr>
            <a:cxnSpLocks/>
          </p:cNvCxnSpPr>
          <p:nvPr/>
        </p:nvCxnSpPr>
        <p:spPr>
          <a:xfrm>
            <a:off x="12877799" y="6530003"/>
            <a:ext cx="0" cy="831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A385C03-2BDE-4695-6607-B852C0090702}"/>
              </a:ext>
            </a:extLst>
          </p:cNvPr>
          <p:cNvCxnSpPr>
            <a:cxnSpLocks/>
          </p:cNvCxnSpPr>
          <p:nvPr/>
        </p:nvCxnSpPr>
        <p:spPr>
          <a:xfrm flipH="1">
            <a:off x="11647889" y="6530003"/>
            <a:ext cx="590552" cy="393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8E6DE8C-A083-1017-7659-5EE7959E74FF}"/>
              </a:ext>
            </a:extLst>
          </p:cNvPr>
          <p:cNvCxnSpPr>
            <a:cxnSpLocks/>
          </p:cNvCxnSpPr>
          <p:nvPr/>
        </p:nvCxnSpPr>
        <p:spPr>
          <a:xfrm>
            <a:off x="13498110" y="6530003"/>
            <a:ext cx="571500" cy="377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12">
            <a:extLst>
              <a:ext uri="{FF2B5EF4-FFF2-40B4-BE49-F238E27FC236}">
                <a16:creationId xmlns:a16="http://schemas.microsoft.com/office/drawing/2014/main" id="{8800703E-2152-7279-4C2F-05C9745E5A34}"/>
              </a:ext>
            </a:extLst>
          </p:cNvPr>
          <p:cNvSpPr txBox="1"/>
          <p:nvPr/>
        </p:nvSpPr>
        <p:spPr>
          <a:xfrm>
            <a:off x="11415488" y="7757636"/>
            <a:ext cx="2924620" cy="738664"/>
          </a:xfrm>
          <a:prstGeom prst="rect">
            <a:avLst/>
          </a:prstGeom>
        </p:spPr>
        <p:txBody>
          <a:bodyPr wrap="square" lIns="0" tIns="0" rIns="0" bIns="0" rtlCol="0" anchor="t">
            <a:spAutoFit/>
          </a:bodyPr>
          <a:lstStyle/>
          <a:p>
            <a:pPr algn="ctr"/>
            <a:r>
              <a:rPr lang="en-US" sz="2400" dirty="0" err="1">
                <a:solidFill>
                  <a:srgbClr val="000000"/>
                </a:solidFill>
                <a:latin typeface="Outfit"/>
                <a:ea typeface="Outfit"/>
                <a:cs typeface="Outfit"/>
                <a:sym typeface="Outfit"/>
              </a:rPr>
              <a:t>IFEval</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(instruction following)</a:t>
            </a:r>
          </a:p>
        </p:txBody>
      </p:sp>
      <p:sp>
        <p:nvSpPr>
          <p:cNvPr id="36" name="TextBox 12">
            <a:extLst>
              <a:ext uri="{FF2B5EF4-FFF2-40B4-BE49-F238E27FC236}">
                <a16:creationId xmlns:a16="http://schemas.microsoft.com/office/drawing/2014/main" id="{24608D53-B319-8819-13D8-DC5FE46E4E1B}"/>
              </a:ext>
            </a:extLst>
          </p:cNvPr>
          <p:cNvSpPr txBox="1"/>
          <p:nvPr/>
        </p:nvSpPr>
        <p:spPr>
          <a:xfrm>
            <a:off x="9277349" y="6970348"/>
            <a:ext cx="3217082" cy="738664"/>
          </a:xfrm>
          <a:prstGeom prst="rect">
            <a:avLst/>
          </a:prstGeom>
        </p:spPr>
        <p:txBody>
          <a:bodyPr wrap="square" lIns="0" tIns="0" rIns="0" bIns="0" rtlCol="0" anchor="t">
            <a:spAutoFit/>
          </a:bodyPr>
          <a:lstStyle/>
          <a:p>
            <a:pPr algn="ctr"/>
            <a:r>
              <a:rPr lang="en-US" sz="2400" dirty="0" err="1">
                <a:solidFill>
                  <a:srgbClr val="000000"/>
                </a:solidFill>
                <a:latin typeface="Outfit"/>
                <a:ea typeface="Outfit"/>
                <a:cs typeface="Outfit"/>
                <a:sym typeface="Outfit"/>
              </a:rPr>
              <a:t>LiveCodeBench</a:t>
            </a:r>
            <a:r>
              <a:rPr lang="en-US" sz="2400" dirty="0">
                <a:solidFill>
                  <a:srgbClr val="000000"/>
                </a:solidFill>
                <a:latin typeface="Outfit"/>
                <a:ea typeface="Outfit"/>
                <a:cs typeface="Outfit"/>
                <a:sym typeface="Outfit"/>
              </a:rPr>
              <a:t> v5</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(code)</a:t>
            </a:r>
          </a:p>
        </p:txBody>
      </p:sp>
      <p:sp>
        <p:nvSpPr>
          <p:cNvPr id="37" name="TextBox 12">
            <a:extLst>
              <a:ext uri="{FF2B5EF4-FFF2-40B4-BE49-F238E27FC236}">
                <a16:creationId xmlns:a16="http://schemas.microsoft.com/office/drawing/2014/main" id="{94B791FC-466B-C59D-69A0-B9EF37AF70B1}"/>
              </a:ext>
            </a:extLst>
          </p:cNvPr>
          <p:cNvSpPr txBox="1"/>
          <p:nvPr/>
        </p:nvSpPr>
        <p:spPr>
          <a:xfrm>
            <a:off x="13242118" y="6964028"/>
            <a:ext cx="3217082" cy="738664"/>
          </a:xfrm>
          <a:prstGeom prst="rect">
            <a:avLst/>
          </a:prstGeom>
        </p:spPr>
        <p:txBody>
          <a:bodyPr wrap="square" lIns="0" tIns="0" rIns="0" bIns="0" rtlCol="0" anchor="t">
            <a:spAutoFit/>
          </a:bodyPr>
          <a:lstStyle/>
          <a:p>
            <a:pPr algn="ctr"/>
            <a:r>
              <a:rPr lang="en-US" sz="2400" dirty="0">
                <a:solidFill>
                  <a:srgbClr val="000000"/>
                </a:solidFill>
                <a:latin typeface="Outfit"/>
                <a:ea typeface="Outfit"/>
                <a:cs typeface="Outfit"/>
                <a:sym typeface="Outfit"/>
              </a:rPr>
              <a:t>BFCL v3</a:t>
            </a:r>
            <a:br>
              <a:rPr lang="en-US" sz="2400" dirty="0">
                <a:solidFill>
                  <a:srgbClr val="000000"/>
                </a:solidFill>
                <a:latin typeface="Outfit"/>
                <a:ea typeface="Outfit"/>
                <a:cs typeface="Outfit"/>
                <a:sym typeface="Outfit"/>
              </a:rPr>
            </a:br>
            <a:r>
              <a:rPr lang="en-US" sz="2400" dirty="0">
                <a:solidFill>
                  <a:srgbClr val="000000"/>
                </a:solidFill>
                <a:latin typeface="Outfit"/>
                <a:ea typeface="Outfit"/>
                <a:cs typeface="Outfit"/>
                <a:sym typeface="Outfit"/>
              </a:rPr>
              <a:t>(function calling)</a:t>
            </a:r>
          </a:p>
        </p:txBody>
      </p:sp>
      <p:sp>
        <p:nvSpPr>
          <p:cNvPr id="38" name="Rectangle 37">
            <a:extLst>
              <a:ext uri="{FF2B5EF4-FFF2-40B4-BE49-F238E27FC236}">
                <a16:creationId xmlns:a16="http://schemas.microsoft.com/office/drawing/2014/main" id="{8FFC3FF7-D4CF-B679-BFD5-A8FD6685ECEA}"/>
              </a:ext>
            </a:extLst>
          </p:cNvPr>
          <p:cNvSpPr/>
          <p:nvPr/>
        </p:nvSpPr>
        <p:spPr>
          <a:xfrm>
            <a:off x="2320290" y="3009900"/>
            <a:ext cx="5951218" cy="681208"/>
          </a:xfrm>
          <a:prstGeom prst="rect">
            <a:avLst/>
          </a:prstGeom>
          <a:solidFill>
            <a:srgbClr val="00CD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Outfit"/>
                <a:ea typeface="Outfit"/>
                <a:cs typeface="Outfit"/>
                <a:sym typeface="Outfit"/>
              </a:rPr>
              <a:t>Pre-training benchmarks</a:t>
            </a:r>
          </a:p>
        </p:txBody>
      </p:sp>
      <p:sp>
        <p:nvSpPr>
          <p:cNvPr id="40" name="Rectangle 39">
            <a:extLst>
              <a:ext uri="{FF2B5EF4-FFF2-40B4-BE49-F238E27FC236}">
                <a16:creationId xmlns:a16="http://schemas.microsoft.com/office/drawing/2014/main" id="{049C83C8-D248-4DE5-54A0-0B538B159931}"/>
              </a:ext>
            </a:extLst>
          </p:cNvPr>
          <p:cNvSpPr/>
          <p:nvPr/>
        </p:nvSpPr>
        <p:spPr>
          <a:xfrm>
            <a:off x="10642251" y="3015902"/>
            <a:ext cx="4471238" cy="681208"/>
          </a:xfrm>
          <a:prstGeom prst="rect">
            <a:avLst/>
          </a:prstGeom>
          <a:solidFill>
            <a:srgbClr val="00CD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Outfit"/>
                <a:ea typeface="Outfit"/>
                <a:cs typeface="Outfit"/>
                <a:sym typeface="Outfit"/>
              </a:rPr>
              <a:t>SFT benchmarks</a:t>
            </a:r>
          </a:p>
        </p:txBody>
      </p:sp>
    </p:spTree>
    <p:extLst>
      <p:ext uri="{BB962C8B-B14F-4D97-AF65-F5344CB8AC3E}">
        <p14:creationId xmlns:p14="http://schemas.microsoft.com/office/powerpoint/2010/main" val="761768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FA90C-4833-6121-0470-40EA7D7C21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614DED-215C-1960-D490-9B1F9D09321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F03948CE-F7D8-ED22-A5FA-8D44C9C7C111}"/>
              </a:ext>
            </a:extLst>
          </p:cNvPr>
          <p:cNvSpPr txBox="1"/>
          <p:nvPr/>
        </p:nvSpPr>
        <p:spPr>
          <a:xfrm>
            <a:off x="1028700" y="4479925"/>
            <a:ext cx="12306300" cy="116480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Direct Preference Optimization</a:t>
            </a:r>
          </a:p>
        </p:txBody>
      </p:sp>
      <p:sp>
        <p:nvSpPr>
          <p:cNvPr id="5" name="AutoShape 5">
            <a:extLst>
              <a:ext uri="{FF2B5EF4-FFF2-40B4-BE49-F238E27FC236}">
                <a16:creationId xmlns:a16="http://schemas.microsoft.com/office/drawing/2014/main" id="{D8BD1529-3F4B-D800-6D01-1BA1700BE574}"/>
              </a:ext>
            </a:extLst>
          </p:cNvPr>
          <p:cNvSpPr/>
          <p:nvPr/>
        </p:nvSpPr>
        <p:spPr>
          <a:xfrm>
            <a:off x="1028700" y="4271210"/>
            <a:ext cx="123063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43D29EA0-38FD-7D1E-6091-26B84182918F}"/>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68332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DA18F-BEE0-648E-05C2-A7A1B7FE188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072AC7E-FE51-81CE-D195-E36B3FA33DE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C6472A4-2AC1-3C9B-C937-9B3017CE195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4F73ED1A-5EB7-3CA2-7020-D37977B4543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246B3D6-534A-F2F7-7AB1-42552E5C84A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0624FEB-4249-C902-C557-B4CF08CB9C3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B9682928-7DE8-6CBE-9E4C-B90CC66FD8B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8CAA1EF1-DEC6-DAC9-31BC-4142AC1FEA4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60E08CF4-D030-9EDD-36CA-82F69E77AF3E}"/>
              </a:ext>
            </a:extLst>
          </p:cNvPr>
          <p:cNvSpPr txBox="1"/>
          <p:nvPr/>
        </p:nvSpPr>
        <p:spPr>
          <a:xfrm>
            <a:off x="1028700" y="9397049"/>
            <a:ext cx="192405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22</a:t>
            </a:r>
          </a:p>
        </p:txBody>
      </p:sp>
      <p:sp>
        <p:nvSpPr>
          <p:cNvPr id="11" name="TextBox 11">
            <a:extLst>
              <a:ext uri="{FF2B5EF4-FFF2-40B4-BE49-F238E27FC236}">
                <a16:creationId xmlns:a16="http://schemas.microsoft.com/office/drawing/2014/main" id="{7AE22F7F-E48F-0AA3-50DD-08A927D2E0BB}"/>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
        <p:nvSpPr>
          <p:cNvPr id="12" name="TextBox 11">
            <a:extLst>
              <a:ext uri="{FF2B5EF4-FFF2-40B4-BE49-F238E27FC236}">
                <a16:creationId xmlns:a16="http://schemas.microsoft.com/office/drawing/2014/main" id="{8E35D752-5E37-40FF-3BBB-2195FF3EF1E9}"/>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Preference data</a:t>
            </a:r>
          </a:p>
        </p:txBody>
      </p:sp>
      <p:graphicFrame>
        <p:nvGraphicFramePr>
          <p:cNvPr id="13" name="Table 12">
            <a:extLst>
              <a:ext uri="{FF2B5EF4-FFF2-40B4-BE49-F238E27FC236}">
                <a16:creationId xmlns:a16="http://schemas.microsoft.com/office/drawing/2014/main" id="{032BA177-4315-4D1E-F774-6FCA01BED59A}"/>
              </a:ext>
            </a:extLst>
          </p:cNvPr>
          <p:cNvGraphicFramePr>
            <a:graphicFrameLocks noGrp="1"/>
          </p:cNvGraphicFramePr>
          <p:nvPr>
            <p:extLst>
              <p:ext uri="{D42A27DB-BD31-4B8C-83A1-F6EECF244321}">
                <p14:modId xmlns:p14="http://schemas.microsoft.com/office/powerpoint/2010/main" val="3547962736"/>
              </p:ext>
            </p:extLst>
          </p:nvPr>
        </p:nvGraphicFramePr>
        <p:xfrm>
          <a:off x="5610225" y="3160882"/>
          <a:ext cx="8267700" cy="5030607"/>
        </p:xfrm>
        <a:graphic>
          <a:graphicData uri="http://schemas.openxmlformats.org/drawingml/2006/table">
            <a:tbl>
              <a:tblPr/>
              <a:tblGrid>
                <a:gridCol w="4133850">
                  <a:extLst>
                    <a:ext uri="{9D8B030D-6E8A-4147-A177-3AD203B41FA5}">
                      <a16:colId xmlns:a16="http://schemas.microsoft.com/office/drawing/2014/main" val="1306568623"/>
                    </a:ext>
                  </a:extLst>
                </a:gridCol>
                <a:gridCol w="4133850">
                  <a:extLst>
                    <a:ext uri="{9D8B030D-6E8A-4147-A177-3AD203B41FA5}">
                      <a16:colId xmlns:a16="http://schemas.microsoft.com/office/drawing/2014/main" val="463220011"/>
                    </a:ext>
                  </a:extLst>
                </a:gridCol>
              </a:tblGrid>
              <a:tr h="1676869">
                <a:tc gridSpan="2">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dk1"/>
                          </a:solidFill>
                          <a:effectLst/>
                          <a:latin typeface="Outfit SemiBold" pitchFamily="2" charset="0"/>
                          <a:ea typeface="+mn-ea"/>
                          <a:cs typeface="+mn-cs"/>
                        </a:rPr>
                        <a:t>System (optional)</a:t>
                      </a:r>
                      <a:br>
                        <a:rPr lang="en-US" sz="2000" b="0" i="0" kern="1200" dirty="0">
                          <a:solidFill>
                            <a:schemeClr val="dk1"/>
                          </a:solidFill>
                          <a:effectLst/>
                          <a:latin typeface="+mn-lt"/>
                          <a:ea typeface="+mn-ea"/>
                          <a:cs typeface="+mn-cs"/>
                        </a:rPr>
                      </a:br>
                      <a:r>
                        <a:rPr lang="en-US" sz="2000" b="0" i="0" kern="1200" dirty="0">
                          <a:solidFill>
                            <a:schemeClr val="dk1"/>
                          </a:solidFill>
                          <a:effectLst/>
                          <a:latin typeface="+mn-lt"/>
                          <a:ea typeface="+mn-ea"/>
                          <a:cs typeface="+mn-cs"/>
                        </a:rPr>
                        <a:t>You are a helpful assistant with a great sense of humor.</a:t>
                      </a:r>
                      <a:endParaRPr lang="fr-FR" sz="20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B70FE">
                        <a:lumMod val="20000"/>
                        <a:lumOff val="80000"/>
                      </a:srgbClr>
                    </a:solidFill>
                  </a:tcPr>
                </a:tc>
                <a:tc hMerge="1">
                  <a:txBody>
                    <a:bodyPr/>
                    <a:lstStyle/>
                    <a:p>
                      <a:endParaRPr lang="en-US"/>
                    </a:p>
                  </a:txBody>
                  <a:tcPr/>
                </a:tc>
                <a:extLst>
                  <a:ext uri="{0D108BD9-81ED-4DB2-BD59-A6C34878D82A}">
                    <a16:rowId xmlns:a16="http://schemas.microsoft.com/office/drawing/2014/main" val="2992145514"/>
                  </a:ext>
                </a:extLst>
              </a:tr>
              <a:tr h="1676869">
                <a:tc gridSpan="2">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i="0" kern="1200" dirty="0">
                          <a:solidFill>
                            <a:schemeClr val="dk1"/>
                          </a:solidFill>
                          <a:effectLst/>
                          <a:latin typeface="Outfit SemiBold" pitchFamily="2" charset="0"/>
                          <a:ea typeface="+mn-ea"/>
                          <a:cs typeface="+mn-cs"/>
                        </a:rPr>
                        <a:t>Instruction</a:t>
                      </a:r>
                      <a:br>
                        <a:rPr lang="en-US" sz="2000" b="0" i="0" kern="1200" dirty="0">
                          <a:solidFill>
                            <a:schemeClr val="dk1"/>
                          </a:solidFill>
                          <a:effectLst/>
                          <a:latin typeface="+mn-lt"/>
                          <a:ea typeface="+mn-ea"/>
                          <a:cs typeface="+mn-cs"/>
                        </a:rPr>
                      </a:br>
                      <a:r>
                        <a:rPr lang="en-US" sz="2000" b="0" i="0" kern="1200" dirty="0">
                          <a:solidFill>
                            <a:schemeClr val="dk1"/>
                          </a:solidFill>
                          <a:effectLst/>
                          <a:latin typeface="+mn-lt"/>
                          <a:ea typeface="+mn-ea"/>
                          <a:cs typeface="+mn-cs"/>
                        </a:rPr>
                        <a:t>Tell me a joke about octopuses.</a:t>
                      </a:r>
                      <a:endParaRPr lang="fr-FR" sz="20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C810">
                        <a:lumMod val="20000"/>
                        <a:lumOff val="80000"/>
                      </a:srgbClr>
                    </a:solidFill>
                  </a:tcPr>
                </a:tc>
                <a:tc hMerge="1">
                  <a:txBody>
                    <a:bodyPr/>
                    <a:lstStyle/>
                    <a:p>
                      <a:endParaRPr lang="fr-FR" sz="1600" dirty="0"/>
                    </a:p>
                  </a:txBody>
                  <a:tcPr anchor="ctr">
                    <a:solidFill>
                      <a:schemeClr val="accent2">
                        <a:lumMod val="20000"/>
                        <a:lumOff val="80000"/>
                      </a:schemeClr>
                    </a:solidFill>
                  </a:tcPr>
                </a:tc>
                <a:extLst>
                  <a:ext uri="{0D108BD9-81ED-4DB2-BD59-A6C34878D82A}">
                    <a16:rowId xmlns:a16="http://schemas.microsoft.com/office/drawing/2014/main" val="2437538576"/>
                  </a:ext>
                </a:extLst>
              </a:tr>
              <a:tr h="167686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Chosen answer</a:t>
                      </a:r>
                      <a:br>
                        <a:rPr lang="en-US" sz="2000" b="0" dirty="0"/>
                      </a:br>
                      <a:r>
                        <a:rPr lang="en-US" sz="2000" b="0" i="0" kern="1200" dirty="0">
                          <a:solidFill>
                            <a:schemeClr val="dk1"/>
                          </a:solidFill>
                          <a:effectLst/>
                          <a:latin typeface="+mn-lt"/>
                          <a:ea typeface="+mn-ea"/>
                          <a:cs typeface="+mn-cs"/>
                        </a:rPr>
                        <a:t>Why don't octopuses play cards in casinos? Because they can't count past eight.</a:t>
                      </a:r>
                      <a:endParaRPr lang="en-US" sz="200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1C387">
                        <a:lumMod val="20000"/>
                        <a:lumOff val="8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Rejected answer</a:t>
                      </a:r>
                      <a:endParaRPr lang="en-US" sz="2000" b="0" dirty="0">
                        <a:latin typeface="Outfit SemiBold" pitchFamily="2" charset="0"/>
                      </a:endParaRPr>
                    </a:p>
                    <a:p>
                      <a:pPr lvl="1"/>
                      <a:r>
                        <a:rPr lang="en-US" sz="2000" b="0" dirty="0"/>
                        <a:t>How many tickles does it take to make an octopus laugh? Ten tickles.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D5D5"/>
                    </a:solidFill>
                  </a:tcPr>
                </a:tc>
                <a:extLst>
                  <a:ext uri="{0D108BD9-81ED-4DB2-BD59-A6C34878D82A}">
                    <a16:rowId xmlns:a16="http://schemas.microsoft.com/office/drawing/2014/main" val="261735497"/>
                  </a:ext>
                </a:extLst>
              </a:tr>
            </a:tbl>
          </a:graphicData>
        </a:graphic>
      </p:graphicFrame>
      <p:sp>
        <p:nvSpPr>
          <p:cNvPr id="15" name="Left Brace 14">
            <a:extLst>
              <a:ext uri="{FF2B5EF4-FFF2-40B4-BE49-F238E27FC236}">
                <a16:creationId xmlns:a16="http://schemas.microsoft.com/office/drawing/2014/main" id="{1599CCD6-C271-A733-3F7A-783FD66BA444}"/>
              </a:ext>
            </a:extLst>
          </p:cNvPr>
          <p:cNvSpPr/>
          <p:nvPr/>
        </p:nvSpPr>
        <p:spPr>
          <a:xfrm>
            <a:off x="5086350" y="3154505"/>
            <a:ext cx="228600" cy="33605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E215B4B7-F891-BC93-D283-8A5FDDA82C62}"/>
              </a:ext>
            </a:extLst>
          </p:cNvPr>
          <p:cNvSpPr/>
          <p:nvPr/>
        </p:nvSpPr>
        <p:spPr>
          <a:xfrm>
            <a:off x="5086350" y="6515097"/>
            <a:ext cx="228600" cy="167639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2">
            <a:extLst>
              <a:ext uri="{FF2B5EF4-FFF2-40B4-BE49-F238E27FC236}">
                <a16:creationId xmlns:a16="http://schemas.microsoft.com/office/drawing/2014/main" id="{C9A88E6A-026F-AD5D-BC5C-1E5A311863A1}"/>
              </a:ext>
            </a:extLst>
          </p:cNvPr>
          <p:cNvSpPr txBox="1"/>
          <p:nvPr/>
        </p:nvSpPr>
        <p:spPr>
          <a:xfrm>
            <a:off x="2952750" y="4629272"/>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Context</a:t>
            </a:r>
          </a:p>
        </p:txBody>
      </p:sp>
      <p:sp>
        <p:nvSpPr>
          <p:cNvPr id="18" name="TextBox 12">
            <a:extLst>
              <a:ext uri="{FF2B5EF4-FFF2-40B4-BE49-F238E27FC236}">
                <a16:creationId xmlns:a16="http://schemas.microsoft.com/office/drawing/2014/main" id="{B3AA213A-00E5-2404-2AF4-3D71D156C756}"/>
              </a:ext>
            </a:extLst>
          </p:cNvPr>
          <p:cNvSpPr txBox="1"/>
          <p:nvPr/>
        </p:nvSpPr>
        <p:spPr>
          <a:xfrm>
            <a:off x="2952750" y="7151667"/>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Training</a:t>
            </a:r>
          </a:p>
        </p:txBody>
      </p:sp>
    </p:spTree>
    <p:extLst>
      <p:ext uri="{BB962C8B-B14F-4D97-AF65-F5344CB8AC3E}">
        <p14:creationId xmlns:p14="http://schemas.microsoft.com/office/powerpoint/2010/main" val="130607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6489-BB15-A7D9-BB41-308ED55C64E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E2EEC51-4975-45C2-E0F8-2E63283DA71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2AB6A7D8-76B9-7FD2-9651-CC07A7D10BF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6B4F560-950B-BA25-4757-11A8A99E591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3B781FE-EF53-2065-5475-2AC0A0A553F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A855FB9-4338-C7AA-DAAF-288CF2F4B63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0529CFF-25F9-9BDB-60AF-B5104A8FF19D}"/>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BB90C0CB-6FFA-8892-4673-53AA279386D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38629C3A-0F79-6A07-8BEA-F0831DB3BE19}"/>
              </a:ext>
            </a:extLst>
          </p:cNvPr>
          <p:cNvSpPr txBox="1"/>
          <p:nvPr/>
        </p:nvSpPr>
        <p:spPr>
          <a:xfrm>
            <a:off x="1028700" y="9397049"/>
            <a:ext cx="16383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23</a:t>
            </a:r>
          </a:p>
        </p:txBody>
      </p:sp>
      <p:sp>
        <p:nvSpPr>
          <p:cNvPr id="12" name="TextBox 11">
            <a:extLst>
              <a:ext uri="{FF2B5EF4-FFF2-40B4-BE49-F238E27FC236}">
                <a16:creationId xmlns:a16="http://schemas.microsoft.com/office/drawing/2014/main" id="{1400C57A-3031-DD75-F96A-3B4D6D7A5A1D}"/>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generation</a:t>
            </a:r>
          </a:p>
        </p:txBody>
      </p:sp>
      <p:sp>
        <p:nvSpPr>
          <p:cNvPr id="8" name="TextBox 7">
            <a:extLst>
              <a:ext uri="{FF2B5EF4-FFF2-40B4-BE49-F238E27FC236}">
                <a16:creationId xmlns:a16="http://schemas.microsoft.com/office/drawing/2014/main" id="{F9BF24E0-99EA-760B-1717-F1A8CB839C10}"/>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dirty="0">
                <a:solidFill>
                  <a:srgbClr val="000000"/>
                </a:solidFill>
                <a:latin typeface="Outfit" pitchFamily="2" charset="0"/>
                <a:ea typeface="Outfit Bold"/>
                <a:cs typeface="Outfit Bold"/>
                <a:sym typeface="Outfit Bold"/>
              </a:rPr>
              <a:t>Example: Instruction following</a:t>
            </a:r>
          </a:p>
        </p:txBody>
      </p:sp>
      <p:pic>
        <p:nvPicPr>
          <p:cNvPr id="13" name="Picture 12">
            <a:extLst>
              <a:ext uri="{FF2B5EF4-FFF2-40B4-BE49-F238E27FC236}">
                <a16:creationId xmlns:a16="http://schemas.microsoft.com/office/drawing/2014/main" id="{57366840-1492-DBCA-6F9F-65BC4E8753FF}"/>
              </a:ext>
            </a:extLst>
          </p:cNvPr>
          <p:cNvPicPr>
            <a:picLocks noChangeAspect="1"/>
          </p:cNvPicPr>
          <p:nvPr/>
        </p:nvPicPr>
        <p:blipFill>
          <a:blip r:embed="rId3"/>
          <a:stretch>
            <a:fillRect/>
          </a:stretch>
        </p:blipFill>
        <p:spPr>
          <a:xfrm>
            <a:off x="1204388" y="3905664"/>
            <a:ext cx="15879225" cy="4114854"/>
          </a:xfrm>
          <a:prstGeom prst="rect">
            <a:avLst/>
          </a:prstGeom>
        </p:spPr>
      </p:pic>
      <p:sp>
        <p:nvSpPr>
          <p:cNvPr id="15" name="TextBox 14">
            <a:extLst>
              <a:ext uri="{FF2B5EF4-FFF2-40B4-BE49-F238E27FC236}">
                <a16:creationId xmlns:a16="http://schemas.microsoft.com/office/drawing/2014/main" id="{1126EF7E-2B77-4D76-2470-7750047B4CAB}"/>
              </a:ext>
            </a:extLst>
          </p:cNvPr>
          <p:cNvSpPr txBox="1"/>
          <p:nvPr/>
        </p:nvSpPr>
        <p:spPr>
          <a:xfrm>
            <a:off x="6047719" y="9519384"/>
            <a:ext cx="10868681" cy="307777"/>
          </a:xfrm>
          <a:prstGeom prst="rect">
            <a:avLst/>
          </a:prstGeom>
          <a:noFill/>
        </p:spPr>
        <p:txBody>
          <a:bodyPr wrap="none" rtlCol="0">
            <a:spAutoFit/>
          </a:bodyPr>
          <a:lstStyle/>
          <a:p>
            <a:r>
              <a:rPr lang="fr-FR" sz="1400" dirty="0" err="1">
                <a:latin typeface="Outfit" pitchFamily="2" charset="0"/>
              </a:rPr>
              <a:t>Ganqu</a:t>
            </a:r>
            <a:r>
              <a:rPr lang="fr-FR" sz="1400" dirty="0">
                <a:latin typeface="Outfit" pitchFamily="2" charset="0"/>
              </a:rPr>
              <a:t> Cui et al. "</a:t>
            </a:r>
            <a:r>
              <a:rPr lang="fr-FR" sz="1400" dirty="0" err="1">
                <a:latin typeface="Outfit" pitchFamily="2" charset="0"/>
              </a:rPr>
              <a:t>UltraFeedback</a:t>
            </a:r>
            <a:r>
              <a:rPr lang="fr-FR" sz="1400" dirty="0">
                <a:latin typeface="Outfit" pitchFamily="2" charset="0"/>
              </a:rPr>
              <a:t>: </a:t>
            </a:r>
            <a:r>
              <a:rPr lang="fr-FR" sz="1400" dirty="0" err="1">
                <a:latin typeface="Outfit" pitchFamily="2" charset="0"/>
              </a:rPr>
              <a:t>Boosting</a:t>
            </a:r>
            <a:r>
              <a:rPr lang="fr-FR" sz="1400" dirty="0">
                <a:latin typeface="Outfit" pitchFamily="2" charset="0"/>
              </a:rPr>
              <a:t> </a:t>
            </a:r>
            <a:r>
              <a:rPr lang="fr-FR" sz="1400" dirty="0" err="1">
                <a:latin typeface="Outfit" pitchFamily="2" charset="0"/>
              </a:rPr>
              <a:t>Language</a:t>
            </a:r>
            <a:r>
              <a:rPr lang="fr-FR" sz="1400" dirty="0">
                <a:latin typeface="Outfit" pitchFamily="2" charset="0"/>
              </a:rPr>
              <a:t> </a:t>
            </a:r>
            <a:r>
              <a:rPr lang="fr-FR" sz="1400" dirty="0" err="1">
                <a:latin typeface="Outfit" pitchFamily="2" charset="0"/>
              </a:rPr>
              <a:t>Models</a:t>
            </a:r>
            <a:r>
              <a:rPr lang="fr-FR" sz="1400" dirty="0">
                <a:latin typeface="Outfit" pitchFamily="2" charset="0"/>
              </a:rPr>
              <a:t> </a:t>
            </a:r>
            <a:r>
              <a:rPr lang="fr-FR" sz="1400" dirty="0" err="1">
                <a:latin typeface="Outfit" pitchFamily="2" charset="0"/>
              </a:rPr>
              <a:t>with</a:t>
            </a:r>
            <a:r>
              <a:rPr lang="fr-FR" sz="1400" dirty="0">
                <a:latin typeface="Outfit" pitchFamily="2" charset="0"/>
              </a:rPr>
              <a:t> </a:t>
            </a:r>
            <a:r>
              <a:rPr lang="fr-FR" sz="1400" dirty="0" err="1">
                <a:latin typeface="Outfit" pitchFamily="2" charset="0"/>
              </a:rPr>
              <a:t>Scaled</a:t>
            </a:r>
            <a:r>
              <a:rPr lang="fr-FR" sz="1400" dirty="0">
                <a:latin typeface="Outfit" pitchFamily="2" charset="0"/>
              </a:rPr>
              <a:t> AI Feedback." </a:t>
            </a:r>
            <a:r>
              <a:rPr lang="fr-FR" sz="1400" dirty="0" err="1">
                <a:latin typeface="Outfit" pitchFamily="2" charset="0"/>
              </a:rPr>
              <a:t>arXiv</a:t>
            </a:r>
            <a:r>
              <a:rPr lang="fr-FR" sz="1400" dirty="0">
                <a:latin typeface="Outfit" pitchFamily="2" charset="0"/>
              </a:rPr>
              <a:t> </a:t>
            </a:r>
            <a:r>
              <a:rPr lang="fr-FR" sz="1400" dirty="0" err="1">
                <a:latin typeface="Outfit" pitchFamily="2" charset="0"/>
              </a:rPr>
              <a:t>preprint</a:t>
            </a:r>
            <a:r>
              <a:rPr lang="fr-FR" sz="1400" dirty="0">
                <a:latin typeface="Outfit" pitchFamily="2" charset="0"/>
              </a:rPr>
              <a:t> arXiv:2310.01377, </a:t>
            </a:r>
            <a:r>
              <a:rPr lang="fr-FR" sz="1400" dirty="0" err="1">
                <a:latin typeface="Outfit" pitchFamily="2" charset="0"/>
              </a:rPr>
              <a:t>October</a:t>
            </a:r>
            <a:r>
              <a:rPr lang="fr-FR" sz="1400" dirty="0">
                <a:latin typeface="Outfit" pitchFamily="2" charset="0"/>
              </a:rPr>
              <a:t> 2023. </a:t>
            </a:r>
          </a:p>
        </p:txBody>
      </p:sp>
      <p:sp>
        <p:nvSpPr>
          <p:cNvPr id="16" name="TextBox 11">
            <a:extLst>
              <a:ext uri="{FF2B5EF4-FFF2-40B4-BE49-F238E27FC236}">
                <a16:creationId xmlns:a16="http://schemas.microsoft.com/office/drawing/2014/main" id="{AE56BF5E-19C6-8007-DA69-A7C70C9556FB}"/>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Tree>
    <p:extLst>
      <p:ext uri="{BB962C8B-B14F-4D97-AF65-F5344CB8AC3E}">
        <p14:creationId xmlns:p14="http://schemas.microsoft.com/office/powerpoint/2010/main" val="55838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7485C-5E6B-F867-2C6A-11FDEE855BC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2E41812-A18F-D9F7-91F3-1C973B6EDF4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E33AC26F-1831-3D6C-54FE-6F047F3C240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A8D358F-CC75-4D12-AD6C-8E2A59F99CE2}"/>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B6E653BC-ED2E-EA98-A76A-FCC4CBE6EC3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DE4BB48D-C196-A942-3E5F-CAB546C1F60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6174566-F39C-D041-9A45-39269E66952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91289DA5-D3E8-980D-4021-DADB436B5E4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06E93E6E-686C-E9AF-4254-89CFD28AF922}"/>
              </a:ext>
            </a:extLst>
          </p:cNvPr>
          <p:cNvSpPr txBox="1"/>
          <p:nvPr/>
        </p:nvSpPr>
        <p:spPr>
          <a:xfrm>
            <a:off x="1028700" y="9397049"/>
            <a:ext cx="13335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24</a:t>
            </a:r>
          </a:p>
        </p:txBody>
      </p:sp>
      <p:sp>
        <p:nvSpPr>
          <p:cNvPr id="12" name="TextBox 11">
            <a:extLst>
              <a:ext uri="{FF2B5EF4-FFF2-40B4-BE49-F238E27FC236}">
                <a16:creationId xmlns:a16="http://schemas.microsoft.com/office/drawing/2014/main" id="{F99CEBC3-9A94-97FD-4985-0D586CD12BB6}"/>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Dataset creation</a:t>
            </a:r>
          </a:p>
        </p:txBody>
      </p:sp>
      <p:sp>
        <p:nvSpPr>
          <p:cNvPr id="8" name="TextBox 7">
            <a:extLst>
              <a:ext uri="{FF2B5EF4-FFF2-40B4-BE49-F238E27FC236}">
                <a16:creationId xmlns:a16="http://schemas.microsoft.com/office/drawing/2014/main" id="{5FE294D1-A39F-00C9-160F-546CF99A5ABB}"/>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b="1" dirty="0">
                <a:latin typeface="Outfit" pitchFamily="2" charset="0"/>
              </a:rPr>
              <a:t>🐋 </a:t>
            </a:r>
            <a:r>
              <a:rPr lang="en-US" sz="3600" dirty="0">
                <a:latin typeface="Outfit" pitchFamily="2" charset="0"/>
                <a:ea typeface="Outfit Bold"/>
                <a:cs typeface="Outfit Bold"/>
                <a:sym typeface="Outfit Bold"/>
              </a:rPr>
              <a:t>Example: </a:t>
            </a:r>
            <a:r>
              <a:rPr lang="en-US" sz="3600" dirty="0" err="1">
                <a:latin typeface="Outfit" pitchFamily="2" charset="0"/>
                <a:hlinkClick r:id="rId3">
                  <a:extLst>
                    <a:ext uri="{A12FA001-AC4F-418D-AE19-62706E023703}">
                      <ahyp:hlinkClr xmlns:ahyp="http://schemas.microsoft.com/office/drawing/2018/hyperlinkcolor" val="tx"/>
                    </a:ext>
                  </a:extLst>
                </a:hlinkClick>
              </a:rPr>
              <a:t>mlabonne</a:t>
            </a:r>
            <a:r>
              <a:rPr lang="en-US" sz="3600" dirty="0">
                <a:latin typeface="Outfit" pitchFamily="2" charset="0"/>
                <a:hlinkClick r:id="rId3">
                  <a:extLst>
                    <a:ext uri="{A12FA001-AC4F-418D-AE19-62706E023703}">
                      <ahyp:hlinkClr xmlns:ahyp="http://schemas.microsoft.com/office/drawing/2018/hyperlinkcolor" val="tx"/>
                    </a:ext>
                  </a:extLst>
                </a:hlinkClick>
              </a:rPr>
              <a:t>/orpo-dpo-mix-40k</a:t>
            </a:r>
            <a:endParaRPr lang="en-US" sz="3600" dirty="0">
              <a:latin typeface="Outfit" pitchFamily="2" charset="0"/>
              <a:ea typeface="Outfit Bold"/>
              <a:cs typeface="Outfit Bold"/>
              <a:sym typeface="Outfit Bold"/>
            </a:endParaRPr>
          </a:p>
        </p:txBody>
      </p:sp>
      <p:pic>
        <p:nvPicPr>
          <p:cNvPr id="13" name="Picture 12">
            <a:extLst>
              <a:ext uri="{FF2B5EF4-FFF2-40B4-BE49-F238E27FC236}">
                <a16:creationId xmlns:a16="http://schemas.microsoft.com/office/drawing/2014/main" id="{4B660D62-9FDD-0F27-2087-77018D148CCD}"/>
              </a:ext>
            </a:extLst>
          </p:cNvPr>
          <p:cNvPicPr>
            <a:picLocks noChangeAspect="1"/>
          </p:cNvPicPr>
          <p:nvPr/>
        </p:nvPicPr>
        <p:blipFill>
          <a:blip r:embed="rId4"/>
          <a:srcRect l="47746" r="38613" b="84910"/>
          <a:stretch>
            <a:fillRect/>
          </a:stretch>
        </p:blipFill>
        <p:spPr>
          <a:xfrm>
            <a:off x="9004540" y="3031025"/>
            <a:ext cx="2209800" cy="787589"/>
          </a:xfrm>
          <a:prstGeom prst="rect">
            <a:avLst/>
          </a:prstGeom>
        </p:spPr>
      </p:pic>
      <p:sp>
        <p:nvSpPr>
          <p:cNvPr id="17" name="TextBox 11">
            <a:extLst>
              <a:ext uri="{FF2B5EF4-FFF2-40B4-BE49-F238E27FC236}">
                <a16:creationId xmlns:a16="http://schemas.microsoft.com/office/drawing/2014/main" id="{D53E58F2-D1F5-E803-25B9-E15A9CC0447F}"/>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pic>
        <p:nvPicPr>
          <p:cNvPr id="19" name="Picture 18" descr="A colorful pie chart with text&#10;&#10;AI-generated content may be incorrect.">
            <a:extLst>
              <a:ext uri="{FF2B5EF4-FFF2-40B4-BE49-F238E27FC236}">
                <a16:creationId xmlns:a16="http://schemas.microsoft.com/office/drawing/2014/main" id="{5DE4A145-C6F9-720A-99A8-1169392040FE}"/>
              </a:ext>
            </a:extLst>
          </p:cNvPr>
          <p:cNvPicPr>
            <a:picLocks noChangeAspect="1"/>
          </p:cNvPicPr>
          <p:nvPr/>
        </p:nvPicPr>
        <p:blipFill>
          <a:blip r:embed="rId5">
            <a:extLst>
              <a:ext uri="{28A0092B-C50C-407E-A947-70E740481C1C}">
                <a14:useLocalDpi xmlns:a14="http://schemas.microsoft.com/office/drawing/2010/main" val="0"/>
              </a:ext>
            </a:extLst>
          </a:blip>
          <a:srcRect t="21972" b="23629"/>
          <a:stretch>
            <a:fillRect/>
          </a:stretch>
        </p:blipFill>
        <p:spPr>
          <a:xfrm>
            <a:off x="7406268" y="4240771"/>
            <a:ext cx="9962408" cy="3929697"/>
          </a:xfrm>
          <a:prstGeom prst="rect">
            <a:avLst/>
          </a:prstGeom>
        </p:spPr>
      </p:pic>
      <p:sp>
        <p:nvSpPr>
          <p:cNvPr id="22" name="TextBox 12">
            <a:extLst>
              <a:ext uri="{FF2B5EF4-FFF2-40B4-BE49-F238E27FC236}">
                <a16:creationId xmlns:a16="http://schemas.microsoft.com/office/drawing/2014/main" id="{E09077B6-8FAB-77F8-94EC-ADC045FB0E7C}"/>
              </a:ext>
            </a:extLst>
          </p:cNvPr>
          <p:cNvSpPr txBox="1"/>
          <p:nvPr/>
        </p:nvSpPr>
        <p:spPr>
          <a:xfrm>
            <a:off x="1043568" y="4248574"/>
            <a:ext cx="6362700" cy="3468065"/>
          </a:xfrm>
          <a:prstGeom prst="rect">
            <a:avLst/>
          </a:prstGeom>
        </p:spPr>
        <p:txBody>
          <a:bodyPr wrap="square" lIns="0" tIns="0" rIns="0" bIns="0" rtlCol="0" anchor="t">
            <a:spAutoFit/>
          </a:bodyPr>
          <a:lstStyle/>
          <a:p>
            <a:pPr marL="342900" indent="-342900" algn="l">
              <a:lnSpc>
                <a:spcPts val="3359"/>
              </a:lnSpc>
              <a:buFont typeface="Arial" panose="020B0604020202020204" pitchFamily="34" charset="0"/>
              <a:buChar char="•"/>
            </a:pPr>
            <a:r>
              <a:rPr lang="en-US" sz="2800" b="1" dirty="0">
                <a:solidFill>
                  <a:srgbClr val="000000"/>
                </a:solidFill>
                <a:latin typeface="Outfit"/>
                <a:ea typeface="Outfit"/>
                <a:cs typeface="Outfit"/>
                <a:sym typeface="Outfit"/>
              </a:rPr>
              <a:t>Scoring</a:t>
            </a:r>
            <a:r>
              <a:rPr lang="en-US" sz="2800" dirty="0">
                <a:solidFill>
                  <a:srgbClr val="000000"/>
                </a:solidFill>
                <a:latin typeface="Outfit"/>
                <a:ea typeface="Outfit"/>
                <a:cs typeface="Outfit"/>
                <a:sym typeface="Outfit"/>
              </a:rPr>
              <a:t>: keep highly scored chosen answers</a:t>
            </a:r>
            <a:br>
              <a:rPr lang="en-US" sz="2800" dirty="0">
                <a:solidFill>
                  <a:srgbClr val="000000"/>
                </a:solidFill>
                <a:latin typeface="Outfit"/>
                <a:ea typeface="Outfit"/>
                <a:cs typeface="Outfit"/>
                <a:sym typeface="Outfit"/>
              </a:rPr>
            </a:br>
            <a:endParaRPr lang="en-US" sz="2800" dirty="0">
              <a:solidFill>
                <a:srgbClr val="000000"/>
              </a:solidFill>
              <a:latin typeface="Outfit"/>
              <a:ea typeface="Outfit"/>
              <a:cs typeface="Outfit"/>
              <a:sym typeface="Outfit"/>
            </a:endParaRPr>
          </a:p>
          <a:p>
            <a:pPr marL="342900" indent="-342900" algn="l">
              <a:lnSpc>
                <a:spcPts val="3359"/>
              </a:lnSpc>
              <a:buFont typeface="Arial" panose="020B0604020202020204" pitchFamily="34" charset="0"/>
              <a:buChar char="•"/>
            </a:pPr>
            <a:r>
              <a:rPr lang="en-US" sz="2800" b="1" dirty="0">
                <a:solidFill>
                  <a:srgbClr val="000000"/>
                </a:solidFill>
                <a:latin typeface="Outfit"/>
                <a:ea typeface="Outfit"/>
                <a:cs typeface="Outfit"/>
                <a:sym typeface="Outfit"/>
              </a:rPr>
              <a:t>Rule-based filtering</a:t>
            </a:r>
            <a:r>
              <a:rPr lang="en-US" sz="2800" dirty="0">
                <a:solidFill>
                  <a:srgbClr val="000000"/>
                </a:solidFill>
                <a:latin typeface="Outfit"/>
                <a:ea typeface="Outfit"/>
                <a:cs typeface="Outfit"/>
                <a:sym typeface="Outfit"/>
              </a:rPr>
              <a:t>: remove “</a:t>
            </a:r>
            <a:r>
              <a:rPr lang="en-US" sz="2800" dirty="0" err="1">
                <a:solidFill>
                  <a:srgbClr val="000000"/>
                </a:solidFill>
                <a:latin typeface="Outfit"/>
                <a:ea typeface="Outfit"/>
                <a:cs typeface="Outfit"/>
                <a:sym typeface="Outfit"/>
              </a:rPr>
              <a:t>gptisms</a:t>
            </a:r>
            <a:r>
              <a:rPr lang="en-US" sz="2800" dirty="0">
                <a:solidFill>
                  <a:srgbClr val="000000"/>
                </a:solidFill>
                <a:latin typeface="Outfit"/>
                <a:ea typeface="Outfit"/>
                <a:cs typeface="Outfit"/>
                <a:sym typeface="Outfit"/>
              </a:rPr>
              <a:t>” in chosen answers</a:t>
            </a:r>
            <a:br>
              <a:rPr lang="en-US" sz="2800" dirty="0">
                <a:solidFill>
                  <a:srgbClr val="000000"/>
                </a:solidFill>
                <a:latin typeface="Outfit"/>
                <a:ea typeface="Outfit"/>
                <a:cs typeface="Outfit"/>
                <a:sym typeface="Outfit"/>
              </a:rPr>
            </a:br>
            <a:endParaRPr lang="en-US" sz="2800" dirty="0">
              <a:solidFill>
                <a:srgbClr val="000000"/>
              </a:solidFill>
              <a:latin typeface="Outfit"/>
              <a:ea typeface="Outfit"/>
              <a:cs typeface="Outfit"/>
              <a:sym typeface="Outfit"/>
            </a:endParaRPr>
          </a:p>
          <a:p>
            <a:pPr marL="342900" indent="-342900" algn="l">
              <a:lnSpc>
                <a:spcPts val="3359"/>
              </a:lnSpc>
              <a:buFont typeface="Arial" panose="020B0604020202020204" pitchFamily="34" charset="0"/>
              <a:buChar char="•"/>
            </a:pPr>
            <a:r>
              <a:rPr lang="en-US" sz="2800" b="1" dirty="0">
                <a:solidFill>
                  <a:srgbClr val="000000"/>
                </a:solidFill>
                <a:latin typeface="Outfit"/>
                <a:ea typeface="Outfit"/>
                <a:cs typeface="Outfit"/>
                <a:sym typeface="Outfit"/>
              </a:rPr>
              <a:t>Most popular </a:t>
            </a:r>
            <a:r>
              <a:rPr lang="en-US" sz="2800" dirty="0">
                <a:solidFill>
                  <a:srgbClr val="000000"/>
                </a:solidFill>
                <a:latin typeface="Outfit"/>
                <a:ea typeface="Outfit"/>
                <a:cs typeface="Outfit"/>
                <a:sym typeface="Outfit"/>
              </a:rPr>
              <a:t>preference dataset on Hugging Face ♥</a:t>
            </a:r>
          </a:p>
        </p:txBody>
      </p:sp>
    </p:spTree>
    <p:extLst>
      <p:ext uri="{BB962C8B-B14F-4D97-AF65-F5344CB8AC3E}">
        <p14:creationId xmlns:p14="http://schemas.microsoft.com/office/powerpoint/2010/main" val="3026738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3DCE-EF8F-340A-659B-1BDDC8995C8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537B79E-9F56-66B5-794B-15BFA976AE1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C7E5578-B2B3-42EB-7436-3820F8733AC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DA612FA-0728-72F9-FC54-C6AE993CC13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3419D85-896A-908A-3B60-36ADF931E1B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363C4AF-8C82-8485-4C37-A9459F923C2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5EE5466-6EAD-53B3-8B7F-2A146C78C1F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2283E9A-96C8-F39E-A87D-558C7C65E8F9}"/>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E54118B6-A95A-7A84-FF00-A3B7E900C7A5}"/>
              </a:ext>
            </a:extLst>
          </p:cNvPr>
          <p:cNvSpPr txBox="1"/>
          <p:nvPr/>
        </p:nvSpPr>
        <p:spPr>
          <a:xfrm>
            <a:off x="1028700" y="9397049"/>
            <a:ext cx="19431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25</a:t>
            </a:r>
          </a:p>
        </p:txBody>
      </p:sp>
      <p:pic>
        <p:nvPicPr>
          <p:cNvPr id="48" name="Picture 47">
            <a:extLst>
              <a:ext uri="{FF2B5EF4-FFF2-40B4-BE49-F238E27FC236}">
                <a16:creationId xmlns:a16="http://schemas.microsoft.com/office/drawing/2014/main" id="{AC355356-2BB7-FD38-5878-711E0AAD6D52}"/>
              </a:ext>
            </a:extLst>
          </p:cNvPr>
          <p:cNvPicPr>
            <a:picLocks noChangeAspect="1"/>
          </p:cNvPicPr>
          <p:nvPr/>
        </p:nvPicPr>
        <p:blipFill>
          <a:blip r:embed="rId4"/>
          <a:stretch>
            <a:fillRect/>
          </a:stretch>
        </p:blipFill>
        <p:spPr>
          <a:xfrm>
            <a:off x="11811000" y="1184339"/>
            <a:ext cx="3875044" cy="7936388"/>
          </a:xfrm>
          <a:prstGeom prst="rect">
            <a:avLst/>
          </a:prstGeom>
        </p:spPr>
      </p:pic>
      <p:sp>
        <p:nvSpPr>
          <p:cNvPr id="52" name="TextBox 51">
            <a:extLst>
              <a:ext uri="{FF2B5EF4-FFF2-40B4-BE49-F238E27FC236}">
                <a16:creationId xmlns:a16="http://schemas.microsoft.com/office/drawing/2014/main" id="{34F30B53-3949-88EA-548D-DEF6A4390738}"/>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Direct Preference Optimization</a:t>
            </a:r>
          </a:p>
        </p:txBody>
      </p:sp>
      <p:sp>
        <p:nvSpPr>
          <p:cNvPr id="8" name="TextBox 12">
            <a:extLst>
              <a:ext uri="{FF2B5EF4-FFF2-40B4-BE49-F238E27FC236}">
                <a16:creationId xmlns:a16="http://schemas.microsoft.com/office/drawing/2014/main" id="{A135E264-4BD1-6501-9925-2CEA7B754F00}"/>
              </a:ext>
            </a:extLst>
          </p:cNvPr>
          <p:cNvSpPr txBox="1"/>
          <p:nvPr/>
        </p:nvSpPr>
        <p:spPr>
          <a:xfrm>
            <a:off x="1981200" y="3470460"/>
            <a:ext cx="7120533" cy="425566"/>
          </a:xfrm>
          <a:prstGeom prst="rect">
            <a:avLst/>
          </a:prstGeom>
        </p:spPr>
        <p:txBody>
          <a:bodyPr lIns="0" tIns="0" rIns="0" bIns="0" rtlCol="0" anchor="t">
            <a:spAutoFit/>
          </a:bodyPr>
          <a:lstStyle/>
          <a:p>
            <a:pPr>
              <a:lnSpc>
                <a:spcPts val="3499"/>
              </a:lnSpc>
            </a:pPr>
            <a:r>
              <a:rPr lang="en-US" sz="2800" dirty="0">
                <a:latin typeface="Outfit" pitchFamily="2" charset="0"/>
              </a:rPr>
              <a:t>Provides baseline probability estimates</a:t>
            </a:r>
            <a:endParaRPr lang="en-US" sz="2499" dirty="0">
              <a:solidFill>
                <a:srgbClr val="333333"/>
              </a:solidFill>
              <a:latin typeface="Outfit" pitchFamily="2" charset="0"/>
              <a:ea typeface="Outfit"/>
              <a:cs typeface="Outfit"/>
              <a:sym typeface="Outfit"/>
            </a:endParaRPr>
          </a:p>
        </p:txBody>
      </p:sp>
      <p:sp>
        <p:nvSpPr>
          <p:cNvPr id="12" name="TextBox 13">
            <a:extLst>
              <a:ext uri="{FF2B5EF4-FFF2-40B4-BE49-F238E27FC236}">
                <a16:creationId xmlns:a16="http://schemas.microsoft.com/office/drawing/2014/main" id="{4D06E6CD-3B35-4F2E-C8AE-EC072BAB60AC}"/>
              </a:ext>
            </a:extLst>
          </p:cNvPr>
          <p:cNvSpPr txBox="1"/>
          <p:nvPr/>
        </p:nvSpPr>
        <p:spPr>
          <a:xfrm>
            <a:off x="1981200" y="2717682"/>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Reference model</a:t>
            </a:r>
          </a:p>
        </p:txBody>
      </p:sp>
      <p:sp>
        <p:nvSpPr>
          <p:cNvPr id="13" name="TextBox 14">
            <a:extLst>
              <a:ext uri="{FF2B5EF4-FFF2-40B4-BE49-F238E27FC236}">
                <a16:creationId xmlns:a16="http://schemas.microsoft.com/office/drawing/2014/main" id="{0C28B641-530A-00C3-7B11-27B24D231E76}"/>
              </a:ext>
            </a:extLst>
          </p:cNvPr>
          <p:cNvSpPr txBox="1"/>
          <p:nvPr/>
        </p:nvSpPr>
        <p:spPr>
          <a:xfrm>
            <a:off x="1981200" y="5314165"/>
            <a:ext cx="7120533" cy="878959"/>
          </a:xfrm>
          <a:prstGeom prst="rect">
            <a:avLst/>
          </a:prstGeom>
        </p:spPr>
        <p:txBody>
          <a:bodyPr lIns="0" tIns="0" rIns="0" bIns="0" rtlCol="0" anchor="t">
            <a:spAutoFit/>
          </a:bodyPr>
          <a:lstStyle/>
          <a:p>
            <a:pPr>
              <a:lnSpc>
                <a:spcPts val="3499"/>
              </a:lnSpc>
            </a:pPr>
            <a:r>
              <a:rPr lang="en-US" sz="2800" noProof="0" dirty="0">
                <a:latin typeface="Outfit" pitchFamily="2" charset="0"/>
              </a:rPr>
              <a:t>Compares policy vs. reference model log-probabilities for chosen/rejected answers</a:t>
            </a:r>
            <a:endParaRPr lang="en-US" sz="2499" noProof="0" dirty="0">
              <a:solidFill>
                <a:srgbClr val="333333"/>
              </a:solidFill>
              <a:latin typeface="Outfit" pitchFamily="2" charset="0"/>
              <a:ea typeface="Outfit"/>
              <a:cs typeface="Outfit"/>
              <a:sym typeface="Outfit"/>
            </a:endParaRPr>
          </a:p>
        </p:txBody>
      </p:sp>
      <p:sp>
        <p:nvSpPr>
          <p:cNvPr id="14" name="TextBox 15">
            <a:extLst>
              <a:ext uri="{FF2B5EF4-FFF2-40B4-BE49-F238E27FC236}">
                <a16:creationId xmlns:a16="http://schemas.microsoft.com/office/drawing/2014/main" id="{2DC1DE17-0887-1E16-EE93-E3FDF93E6D43}"/>
              </a:ext>
            </a:extLst>
          </p:cNvPr>
          <p:cNvSpPr txBox="1"/>
          <p:nvPr/>
        </p:nvSpPr>
        <p:spPr>
          <a:xfrm>
            <a:off x="1981200" y="4561388"/>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Log-probability ratios</a:t>
            </a:r>
          </a:p>
        </p:txBody>
      </p:sp>
      <p:sp>
        <p:nvSpPr>
          <p:cNvPr id="15" name="TextBox 16">
            <a:extLst>
              <a:ext uri="{FF2B5EF4-FFF2-40B4-BE49-F238E27FC236}">
                <a16:creationId xmlns:a16="http://schemas.microsoft.com/office/drawing/2014/main" id="{6EAE5940-65A8-EA15-104B-69A583B50168}"/>
              </a:ext>
            </a:extLst>
          </p:cNvPr>
          <p:cNvSpPr txBox="1"/>
          <p:nvPr/>
        </p:nvSpPr>
        <p:spPr>
          <a:xfrm>
            <a:off x="1981200" y="7611265"/>
            <a:ext cx="7120533" cy="878959"/>
          </a:xfrm>
          <a:prstGeom prst="rect">
            <a:avLst/>
          </a:prstGeom>
        </p:spPr>
        <p:txBody>
          <a:bodyPr lIns="0" tIns="0" rIns="0" bIns="0" rtlCol="0" anchor="t">
            <a:spAutoFit/>
          </a:bodyPr>
          <a:lstStyle/>
          <a:p>
            <a:pPr>
              <a:lnSpc>
                <a:spcPts val="3499"/>
              </a:lnSpc>
            </a:pPr>
            <a:r>
              <a:rPr lang="en-US" sz="2800" dirty="0">
                <a:latin typeface="Outfit" pitchFamily="2" charset="0"/>
              </a:rPr>
              <a:t>Optimizes sigmoid of log-prob differences to match human preferences</a:t>
            </a:r>
            <a:endParaRPr lang="en-US" sz="2499" dirty="0">
              <a:solidFill>
                <a:srgbClr val="333333"/>
              </a:solidFill>
              <a:latin typeface="Outfit" pitchFamily="2" charset="0"/>
              <a:ea typeface="Outfit"/>
              <a:cs typeface="Outfit"/>
              <a:sym typeface="Outfit"/>
            </a:endParaRPr>
          </a:p>
        </p:txBody>
      </p:sp>
      <p:sp>
        <p:nvSpPr>
          <p:cNvPr id="16" name="TextBox 17">
            <a:extLst>
              <a:ext uri="{FF2B5EF4-FFF2-40B4-BE49-F238E27FC236}">
                <a16:creationId xmlns:a16="http://schemas.microsoft.com/office/drawing/2014/main" id="{27602816-EC90-D01A-2A1B-563642ADA9FE}"/>
              </a:ext>
            </a:extLst>
          </p:cNvPr>
          <p:cNvSpPr txBox="1"/>
          <p:nvPr/>
        </p:nvSpPr>
        <p:spPr>
          <a:xfrm>
            <a:off x="1981200" y="6858487"/>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Bradley-Terry loss</a:t>
            </a:r>
          </a:p>
        </p:txBody>
      </p:sp>
      <p:sp>
        <p:nvSpPr>
          <p:cNvPr id="17" name="AutoShape 18">
            <a:extLst>
              <a:ext uri="{FF2B5EF4-FFF2-40B4-BE49-F238E27FC236}">
                <a16:creationId xmlns:a16="http://schemas.microsoft.com/office/drawing/2014/main" id="{BF62F0D0-86FF-2123-B72A-9FD234F71899}"/>
              </a:ext>
            </a:extLst>
          </p:cNvPr>
          <p:cNvSpPr/>
          <p:nvPr/>
        </p:nvSpPr>
        <p:spPr>
          <a:xfrm>
            <a:off x="1981200" y="3370447"/>
            <a:ext cx="7120533" cy="0"/>
          </a:xfrm>
          <a:prstGeom prst="line">
            <a:avLst/>
          </a:prstGeom>
          <a:ln w="28575" cap="flat">
            <a:solidFill>
              <a:srgbClr val="333333"/>
            </a:solidFill>
            <a:prstDash val="solid"/>
            <a:headEnd type="none" w="sm" len="sm"/>
            <a:tailEnd type="none" w="sm" len="sm"/>
          </a:ln>
        </p:spPr>
        <p:txBody>
          <a:bodyPr/>
          <a:lstStyle/>
          <a:p>
            <a:endParaRPr lang="en-US" dirty="0"/>
          </a:p>
        </p:txBody>
      </p:sp>
      <p:sp>
        <p:nvSpPr>
          <p:cNvPr id="18" name="AutoShape 19">
            <a:extLst>
              <a:ext uri="{FF2B5EF4-FFF2-40B4-BE49-F238E27FC236}">
                <a16:creationId xmlns:a16="http://schemas.microsoft.com/office/drawing/2014/main" id="{4F0F93B1-59AB-A415-072D-27DF6211DC37}"/>
              </a:ext>
            </a:extLst>
          </p:cNvPr>
          <p:cNvSpPr/>
          <p:nvPr/>
        </p:nvSpPr>
        <p:spPr>
          <a:xfrm>
            <a:off x="1981200" y="5213851"/>
            <a:ext cx="7120533" cy="0"/>
          </a:xfrm>
          <a:prstGeom prst="line">
            <a:avLst/>
          </a:prstGeom>
          <a:ln w="28575" cap="flat">
            <a:solidFill>
              <a:srgbClr val="333333"/>
            </a:solidFill>
            <a:prstDash val="solid"/>
            <a:headEnd type="none" w="sm" len="sm"/>
            <a:tailEnd type="none" w="sm" len="sm"/>
          </a:ln>
        </p:spPr>
        <p:txBody>
          <a:bodyPr/>
          <a:lstStyle/>
          <a:p>
            <a:endParaRPr lang="en-US"/>
          </a:p>
        </p:txBody>
      </p:sp>
      <p:sp>
        <p:nvSpPr>
          <p:cNvPr id="19" name="AutoShape 20">
            <a:extLst>
              <a:ext uri="{FF2B5EF4-FFF2-40B4-BE49-F238E27FC236}">
                <a16:creationId xmlns:a16="http://schemas.microsoft.com/office/drawing/2014/main" id="{66113BAF-995B-6CC7-7D48-03E547F8B457}"/>
              </a:ext>
            </a:extLst>
          </p:cNvPr>
          <p:cNvSpPr/>
          <p:nvPr/>
        </p:nvSpPr>
        <p:spPr>
          <a:xfrm>
            <a:off x="1981200" y="7510950"/>
            <a:ext cx="7120533" cy="0"/>
          </a:xfrm>
          <a:prstGeom prst="line">
            <a:avLst/>
          </a:prstGeom>
          <a:ln w="28575" cap="flat">
            <a:solidFill>
              <a:srgbClr val="333333"/>
            </a:solidFill>
            <a:prstDash val="solid"/>
            <a:headEnd type="none" w="sm" len="sm"/>
            <a:tailEnd type="none" w="sm" len="sm"/>
          </a:ln>
        </p:spPr>
        <p:txBody>
          <a:bodyPr/>
          <a:lstStyle/>
          <a:p>
            <a:endParaRPr lang="en-US"/>
          </a:p>
        </p:txBody>
      </p:sp>
      <p:sp>
        <p:nvSpPr>
          <p:cNvPr id="20" name="TextBox 11">
            <a:extLst>
              <a:ext uri="{FF2B5EF4-FFF2-40B4-BE49-F238E27FC236}">
                <a16:creationId xmlns:a16="http://schemas.microsoft.com/office/drawing/2014/main" id="{A3D23C86-1BA1-B335-EFBD-E5BE23CA80E8}"/>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Tree>
    <p:extLst>
      <p:ext uri="{BB962C8B-B14F-4D97-AF65-F5344CB8AC3E}">
        <p14:creationId xmlns:p14="http://schemas.microsoft.com/office/powerpoint/2010/main" val="2502719984"/>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691B6-E53D-94B1-D9DE-B2066B7A1C5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E04ED84-20CF-754A-83F5-F03277CDF526}"/>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162E304E-BB81-8D5B-6DB5-AC6606C6F83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C07F236-7300-BFC7-2F0C-C8B31CE7F34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65361D9-F3BC-0BEB-943A-063F5BDDB16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96F6C65-7074-EACC-86FA-1215A388FC4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E688DD05-01F1-4941-ECA8-53E4258F377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66AA2882-1E89-6733-23DC-13270F484664}"/>
              </a:ext>
            </a:extLst>
          </p:cNvPr>
          <p:cNvSpPr txBox="1"/>
          <p:nvPr/>
        </p:nvSpPr>
        <p:spPr>
          <a:xfrm>
            <a:off x="1028699" y="9397049"/>
            <a:ext cx="1724025"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26</a:t>
            </a:r>
          </a:p>
        </p:txBody>
      </p:sp>
      <p:sp>
        <p:nvSpPr>
          <p:cNvPr id="11" name="TextBox 11">
            <a:extLst>
              <a:ext uri="{FF2B5EF4-FFF2-40B4-BE49-F238E27FC236}">
                <a16:creationId xmlns:a16="http://schemas.microsoft.com/office/drawing/2014/main" id="{C47703D1-154B-619A-CB92-5D19DBAAEAA0}"/>
              </a:ext>
            </a:extLst>
          </p:cNvPr>
          <p:cNvSpPr txBox="1"/>
          <p:nvPr/>
        </p:nvSpPr>
        <p:spPr>
          <a:xfrm>
            <a:off x="1028700" y="441961"/>
            <a:ext cx="59817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
        <p:nvSpPr>
          <p:cNvPr id="12" name="TextBox 11">
            <a:extLst>
              <a:ext uri="{FF2B5EF4-FFF2-40B4-BE49-F238E27FC236}">
                <a16:creationId xmlns:a16="http://schemas.microsoft.com/office/drawing/2014/main" id="{98B170A4-A6E6-F7AF-A93A-D308F27F457F}"/>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Training parameters</a:t>
            </a:r>
          </a:p>
        </p:txBody>
      </p:sp>
      <p:graphicFrame>
        <p:nvGraphicFramePr>
          <p:cNvPr id="8" name="Table 7">
            <a:extLst>
              <a:ext uri="{FF2B5EF4-FFF2-40B4-BE49-F238E27FC236}">
                <a16:creationId xmlns:a16="http://schemas.microsoft.com/office/drawing/2014/main" id="{7D4D808C-B315-4F2B-E8DC-CB5E5471E44A}"/>
              </a:ext>
            </a:extLst>
          </p:cNvPr>
          <p:cNvGraphicFramePr>
            <a:graphicFrameLocks noGrp="1"/>
          </p:cNvGraphicFramePr>
          <p:nvPr>
            <p:extLst>
              <p:ext uri="{D42A27DB-BD31-4B8C-83A1-F6EECF244321}">
                <p14:modId xmlns:p14="http://schemas.microsoft.com/office/powerpoint/2010/main" val="1176466821"/>
              </p:ext>
            </p:extLst>
          </p:nvPr>
        </p:nvGraphicFramePr>
        <p:xfrm>
          <a:off x="3478252" y="2850951"/>
          <a:ext cx="12352197" cy="5202967"/>
        </p:xfrm>
        <a:graphic>
          <a:graphicData uri="http://schemas.openxmlformats.org/drawingml/2006/table">
            <a:tbl>
              <a:tblPr firstRow="1" firstCol="1" bandRow="1">
                <a:tableStyleId>{5C22544A-7EE6-4342-B048-85BDC9FD1C3A}</a:tableStyleId>
              </a:tblPr>
              <a:tblGrid>
                <a:gridCol w="2846348">
                  <a:extLst>
                    <a:ext uri="{9D8B030D-6E8A-4147-A177-3AD203B41FA5}">
                      <a16:colId xmlns:a16="http://schemas.microsoft.com/office/drawing/2014/main" val="2810186777"/>
                    </a:ext>
                  </a:extLst>
                </a:gridCol>
                <a:gridCol w="6610249">
                  <a:extLst>
                    <a:ext uri="{9D8B030D-6E8A-4147-A177-3AD203B41FA5}">
                      <a16:colId xmlns:a16="http://schemas.microsoft.com/office/drawing/2014/main" val="3235315404"/>
                    </a:ext>
                  </a:extLst>
                </a:gridCol>
                <a:gridCol w="2895600">
                  <a:extLst>
                    <a:ext uri="{9D8B030D-6E8A-4147-A177-3AD203B41FA5}">
                      <a16:colId xmlns:a16="http://schemas.microsoft.com/office/drawing/2014/main" val="754608034"/>
                    </a:ext>
                  </a:extLst>
                </a:gridCol>
              </a:tblGrid>
              <a:tr h="778836">
                <a:tc>
                  <a:txBody>
                    <a:bodyPr/>
                    <a:lstStyle/>
                    <a:p>
                      <a:pPr marL="0" marR="0">
                        <a:spcBef>
                          <a:spcPts val="0"/>
                        </a:spcBef>
                        <a:spcAft>
                          <a:spcPts val="600"/>
                        </a:spcAft>
                      </a:pPr>
                      <a:r>
                        <a:rPr lang="en-IN" sz="2800" dirty="0">
                          <a:solidFill>
                            <a:schemeClr val="tx1"/>
                          </a:solidFill>
                          <a:effectLst/>
                        </a:rPr>
                        <a:t>Parameter</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IN" sz="2800" dirty="0">
                          <a:solidFill>
                            <a:schemeClr val="tx1"/>
                          </a:solidFill>
                          <a:effectLst/>
                        </a:rPr>
                        <a:t>Description</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IN" sz="2800" dirty="0">
                          <a:solidFill>
                            <a:schemeClr val="tx1"/>
                          </a:solidFill>
                          <a:effectLst/>
                        </a:rPr>
                        <a:t>Common values</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250379"/>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Beta</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D8F">
                        <a:alpha val="20000"/>
                      </a:srgbClr>
                    </a:solid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Importance of the new policy</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D8F">
                        <a:alpha val="20000"/>
                      </a:srgbClr>
                    </a:solidFill>
                  </a:tcPr>
                </a:tc>
                <a:tc>
                  <a:txBody>
                    <a:bodyPr/>
                    <a:lstStyle/>
                    <a:p>
                      <a:pPr marL="0" marR="0">
                        <a:spcBef>
                          <a:spcPts val="0"/>
                        </a:spcBef>
                        <a:spcAft>
                          <a:spcPts val="600"/>
                        </a:spcAft>
                      </a:pPr>
                      <a:r>
                        <a:rPr lang="en-US" sz="2400" dirty="0">
                          <a:solidFill>
                            <a:schemeClr val="tx1"/>
                          </a:solidFill>
                          <a:effectLst/>
                          <a:latin typeface="Aptos (Body)"/>
                        </a:rPr>
                        <a:t>0.1 to 0.5</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CD8F">
                        <a:alpha val="20000"/>
                      </a:srgbClr>
                    </a:solidFill>
                  </a:tcPr>
                </a:tc>
                <a:extLst>
                  <a:ext uri="{0D108BD9-81ED-4DB2-BD59-A6C34878D82A}">
                    <a16:rowId xmlns:a16="http://schemas.microsoft.com/office/drawing/2014/main" val="591924755"/>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Learning rate</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Strength of the parameter update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1e-7 to 1e-4</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919923"/>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Epochs</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Number of passes over the dataset</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2 to 5</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2840443"/>
                  </a:ext>
                </a:extLst>
              </a:tr>
              <a:tr h="967711">
                <a:tc>
                  <a:txBody>
                    <a:bodyPr/>
                    <a:lstStyle/>
                    <a:p>
                      <a:pPr marL="0" marR="0">
                        <a:spcBef>
                          <a:spcPts val="0"/>
                        </a:spcBef>
                        <a:spcAft>
                          <a:spcPts val="600"/>
                        </a:spcAft>
                      </a:pPr>
                      <a:r>
                        <a:rPr lang="en-US" sz="2800" dirty="0">
                          <a:solidFill>
                            <a:schemeClr val="tx1"/>
                          </a:solidFill>
                          <a:effectLst/>
                        </a:rPr>
                        <a:t>2️⃣ </a:t>
                      </a:r>
                      <a:r>
                        <a:rPr lang="en-IN" sz="2800" dirty="0">
                          <a:solidFill>
                            <a:schemeClr val="tx1"/>
                          </a:solidFill>
                          <a:effectLst/>
                        </a:rPr>
                        <a:t>Batch size</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Number of samples before parameter update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8 or 16 (effective)</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0075369"/>
                  </a:ext>
                </a:extLst>
              </a:tr>
              <a:tr h="864105">
                <a:tc>
                  <a:txBody>
                    <a:bodyPr/>
                    <a:lstStyle/>
                    <a:p>
                      <a:pPr marL="0" marR="0">
                        <a:spcBef>
                          <a:spcPts val="0"/>
                        </a:spcBef>
                        <a:spcAft>
                          <a:spcPts val="600"/>
                        </a:spcAft>
                      </a:pPr>
                      <a:r>
                        <a:rPr lang="en-US" sz="2800" dirty="0">
                          <a:solidFill>
                            <a:schemeClr val="tx1"/>
                          </a:solidFill>
                          <a:effectLst/>
                        </a:rPr>
                        <a:t>📏 </a:t>
                      </a:r>
                      <a:r>
                        <a:rPr lang="en-IN" sz="2800" dirty="0">
                          <a:solidFill>
                            <a:schemeClr val="tx1"/>
                          </a:solidFill>
                          <a:effectLst/>
                        </a:rPr>
                        <a:t>Max length</a:t>
                      </a:r>
                      <a:endParaRPr lang="fr-FR" sz="3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rPr>
                        <a:t>Longest input (in tokens)</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2400" dirty="0">
                          <a:solidFill>
                            <a:schemeClr val="tx1"/>
                          </a:solidFill>
                          <a:effectLst/>
                          <a:latin typeface="Aptos (Body)"/>
                          <a:ea typeface="Times New Roman" panose="02020603050405020304" pitchFamily="18" charset="0"/>
                        </a:rPr>
                        <a:t>1k to 32k</a:t>
                      </a:r>
                      <a:endParaRPr lang="fr-FR" sz="2400" dirty="0">
                        <a:solidFill>
                          <a:schemeClr val="tx1"/>
                        </a:solidFill>
                        <a:effectLst/>
                        <a:latin typeface="Aptos (Body)"/>
                        <a:ea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7432865"/>
                  </a:ext>
                </a:extLst>
              </a:tr>
            </a:tbl>
          </a:graphicData>
        </a:graphic>
      </p:graphicFrame>
      <p:sp>
        <p:nvSpPr>
          <p:cNvPr id="13" name="Left Brace 12">
            <a:extLst>
              <a:ext uri="{FF2B5EF4-FFF2-40B4-BE49-F238E27FC236}">
                <a16:creationId xmlns:a16="http://schemas.microsoft.com/office/drawing/2014/main" id="{1C0B30F2-6BB7-85B6-5B76-BCA2AB8CB4D4}"/>
              </a:ext>
            </a:extLst>
          </p:cNvPr>
          <p:cNvSpPr/>
          <p:nvPr/>
        </p:nvSpPr>
        <p:spPr>
          <a:xfrm>
            <a:off x="3058415" y="3774883"/>
            <a:ext cx="206105" cy="319086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2">
            <a:extLst>
              <a:ext uri="{FF2B5EF4-FFF2-40B4-BE49-F238E27FC236}">
                <a16:creationId xmlns:a16="http://schemas.microsoft.com/office/drawing/2014/main" id="{9BA3DD00-FED2-DA01-5A5E-42F751CFD598}"/>
              </a:ext>
            </a:extLst>
          </p:cNvPr>
          <p:cNvSpPr txBox="1"/>
          <p:nvPr/>
        </p:nvSpPr>
        <p:spPr>
          <a:xfrm>
            <a:off x="914401" y="5130141"/>
            <a:ext cx="1838325" cy="403252"/>
          </a:xfrm>
          <a:prstGeom prst="rect">
            <a:avLst/>
          </a:prstGeom>
        </p:spPr>
        <p:txBody>
          <a:bodyPr wrap="square" lIns="0" tIns="0" rIns="0" bIns="0" rtlCol="0" anchor="t">
            <a:spAutoFit/>
          </a:bodyPr>
          <a:lstStyle/>
          <a:p>
            <a:pPr algn="r">
              <a:lnSpc>
                <a:spcPts val="3359"/>
              </a:lnSpc>
            </a:pPr>
            <a:r>
              <a:rPr lang="en-US" sz="2400" b="1" dirty="0">
                <a:solidFill>
                  <a:srgbClr val="000000"/>
                </a:solidFill>
                <a:latin typeface="Outfit Bold"/>
                <a:ea typeface="Outfit Bold"/>
                <a:cs typeface="Outfit Bold"/>
                <a:sym typeface="Outfit Bold"/>
              </a:rPr>
              <a:t>Quality</a:t>
            </a:r>
          </a:p>
        </p:txBody>
      </p:sp>
      <p:sp>
        <p:nvSpPr>
          <p:cNvPr id="15" name="Left Brace 14">
            <a:extLst>
              <a:ext uri="{FF2B5EF4-FFF2-40B4-BE49-F238E27FC236}">
                <a16:creationId xmlns:a16="http://schemas.microsoft.com/office/drawing/2014/main" id="{579ECDE2-B6A4-4FA2-2DE1-D7EC8DB1480F}"/>
              </a:ext>
            </a:extLst>
          </p:cNvPr>
          <p:cNvSpPr/>
          <p:nvPr/>
        </p:nvSpPr>
        <p:spPr>
          <a:xfrm>
            <a:off x="3056750" y="6308532"/>
            <a:ext cx="207770" cy="152318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2">
            <a:extLst>
              <a:ext uri="{FF2B5EF4-FFF2-40B4-BE49-F238E27FC236}">
                <a16:creationId xmlns:a16="http://schemas.microsoft.com/office/drawing/2014/main" id="{8ED5FDD6-5AAD-C799-783A-86695D05A4C5}"/>
              </a:ext>
            </a:extLst>
          </p:cNvPr>
          <p:cNvSpPr txBox="1"/>
          <p:nvPr/>
        </p:nvSpPr>
        <p:spPr>
          <a:xfrm>
            <a:off x="914400" y="6865926"/>
            <a:ext cx="1838325" cy="403252"/>
          </a:xfrm>
          <a:prstGeom prst="rect">
            <a:avLst/>
          </a:prstGeom>
        </p:spPr>
        <p:txBody>
          <a:bodyPr wrap="square" lIns="0" tIns="0" rIns="0" bIns="0" rtlCol="0" anchor="t">
            <a:spAutoFit/>
          </a:bodyPr>
          <a:lstStyle/>
          <a:p>
            <a:pPr algn="r">
              <a:lnSpc>
                <a:spcPts val="3359"/>
              </a:lnSpc>
            </a:pPr>
            <a:r>
              <a:rPr lang="en-US" sz="2400" dirty="0">
                <a:solidFill>
                  <a:srgbClr val="000000"/>
                </a:solidFill>
                <a:latin typeface="Outfit Bold"/>
                <a:ea typeface="Outfit Bold"/>
                <a:cs typeface="Outfit Bold"/>
                <a:sym typeface="Outfit Bold"/>
              </a:rPr>
              <a:t>Memory</a:t>
            </a:r>
          </a:p>
        </p:txBody>
      </p:sp>
      <p:sp>
        <p:nvSpPr>
          <p:cNvPr id="17" name="AutoShape 3">
            <a:extLst>
              <a:ext uri="{FF2B5EF4-FFF2-40B4-BE49-F238E27FC236}">
                <a16:creationId xmlns:a16="http://schemas.microsoft.com/office/drawing/2014/main" id="{CDE7A39D-6DAA-796A-8AEC-2D78C207574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Tree>
    <p:extLst>
      <p:ext uri="{BB962C8B-B14F-4D97-AF65-F5344CB8AC3E}">
        <p14:creationId xmlns:p14="http://schemas.microsoft.com/office/powerpoint/2010/main" val="321824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C9A9-AA91-E2C2-9D1C-3DC3078A4A1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121F297-CCD3-527A-6B1B-E2DAF3C57F0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98D6BFEE-08E4-90B3-9FC7-5F0924E0A65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5F67EFD-DCAB-5B28-345B-4B83FEA2060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3A7AF1F-A337-4657-9948-3A59A508D73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E6F0C584-9F0A-DD8B-95D4-F2E584885F8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DA86854-70E8-5765-7DE7-59CAC639289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DD2840DD-1A0D-372A-EC34-43DE6CFCCAA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35D114DB-D35C-5C21-A43C-E765E4D45E00}"/>
              </a:ext>
            </a:extLst>
          </p:cNvPr>
          <p:cNvSpPr txBox="1"/>
          <p:nvPr/>
        </p:nvSpPr>
        <p:spPr>
          <a:xfrm>
            <a:off x="1028700" y="9397049"/>
            <a:ext cx="11811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27</a:t>
            </a:r>
          </a:p>
        </p:txBody>
      </p:sp>
      <p:sp>
        <p:nvSpPr>
          <p:cNvPr id="11" name="TextBox 11">
            <a:extLst>
              <a:ext uri="{FF2B5EF4-FFF2-40B4-BE49-F238E27FC236}">
                <a16:creationId xmlns:a16="http://schemas.microsoft.com/office/drawing/2014/main" id="{5CF5213E-E581-77F0-EFB2-871742B734A7}"/>
              </a:ext>
            </a:extLst>
          </p:cNvPr>
          <p:cNvSpPr txBox="1"/>
          <p:nvPr/>
        </p:nvSpPr>
        <p:spPr>
          <a:xfrm>
            <a:off x="1028700" y="441961"/>
            <a:ext cx="6438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
        <p:nvSpPr>
          <p:cNvPr id="52" name="TextBox 51">
            <a:extLst>
              <a:ext uri="{FF2B5EF4-FFF2-40B4-BE49-F238E27FC236}">
                <a16:creationId xmlns:a16="http://schemas.microsoft.com/office/drawing/2014/main" id="{5D610023-5BCB-3C1C-F848-41D15368031D}"/>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Evaluation</a:t>
            </a:r>
          </a:p>
        </p:txBody>
      </p:sp>
      <p:pic>
        <p:nvPicPr>
          <p:cNvPr id="13314" name="Picture 2" descr="Chatbot Arena: Benchmarking LLMs in the Wild with Elo Ratings | LMSYS Org">
            <a:extLst>
              <a:ext uri="{FF2B5EF4-FFF2-40B4-BE49-F238E27FC236}">
                <a16:creationId xmlns:a16="http://schemas.microsoft.com/office/drawing/2014/main" id="{CB453159-77AB-9A82-9D7F-FB2C94D97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975" y="2827229"/>
            <a:ext cx="15114050" cy="37876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98B116-E3FC-5FB4-8BED-09CA2E8CB95E}"/>
              </a:ext>
            </a:extLst>
          </p:cNvPr>
          <p:cNvSpPr txBox="1"/>
          <p:nvPr/>
        </p:nvSpPr>
        <p:spPr>
          <a:xfrm>
            <a:off x="7208519" y="7561412"/>
            <a:ext cx="3870961" cy="1015663"/>
          </a:xfrm>
          <a:prstGeom prst="rect">
            <a:avLst/>
          </a:prstGeom>
          <a:noFill/>
        </p:spPr>
        <p:txBody>
          <a:bodyPr wrap="square">
            <a:spAutoFit/>
          </a:bodyPr>
          <a:lstStyle/>
          <a:p>
            <a:pPr algn="ctr"/>
            <a:r>
              <a:rPr lang="en-US" sz="6000" b="1" dirty="0"/>
              <a:t>🧑 or 🤖</a:t>
            </a:r>
          </a:p>
        </p:txBody>
      </p:sp>
      <p:cxnSp>
        <p:nvCxnSpPr>
          <p:cNvPr id="13" name="Straight Arrow Connector 12">
            <a:extLst>
              <a:ext uri="{FF2B5EF4-FFF2-40B4-BE49-F238E27FC236}">
                <a16:creationId xmlns:a16="http://schemas.microsoft.com/office/drawing/2014/main" id="{9AEE8B5B-2493-49EA-B143-A90EE94EC84E}"/>
              </a:ext>
            </a:extLst>
          </p:cNvPr>
          <p:cNvCxnSpPr>
            <a:cxnSpLocks/>
          </p:cNvCxnSpPr>
          <p:nvPr/>
        </p:nvCxnSpPr>
        <p:spPr>
          <a:xfrm flipV="1">
            <a:off x="9129130" y="6819900"/>
            <a:ext cx="0" cy="6065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149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4EE7-0E38-23C8-AB84-E100F88A331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00C38C4-4516-D3BE-10BF-173D4B93BF7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F0AB3EF-B772-02B2-EEF1-C26D8240584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78B22498-1BB5-54EE-A4F5-1700F5E7AE7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4035CD8-20DB-D49F-0B24-B1013BCB0D4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EDF1754F-5365-4867-24D1-8691283BCB4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135346F-6E9F-49A5-6AE0-4A1029D5E86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6DDA936C-5964-9E3C-C476-9C6356F00D3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3DDA18A4-865E-900F-F685-406B2CA0E062}"/>
              </a:ext>
            </a:extLst>
          </p:cNvPr>
          <p:cNvSpPr txBox="1"/>
          <p:nvPr/>
        </p:nvSpPr>
        <p:spPr>
          <a:xfrm>
            <a:off x="1028700" y="9397049"/>
            <a:ext cx="1562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28</a:t>
            </a:r>
          </a:p>
        </p:txBody>
      </p:sp>
      <p:sp>
        <p:nvSpPr>
          <p:cNvPr id="11" name="TextBox 11">
            <a:extLst>
              <a:ext uri="{FF2B5EF4-FFF2-40B4-BE49-F238E27FC236}">
                <a16:creationId xmlns:a16="http://schemas.microsoft.com/office/drawing/2014/main" id="{3174FAC2-4186-428C-4CBE-01F1A2E219DA}"/>
              </a:ext>
            </a:extLst>
          </p:cNvPr>
          <p:cNvSpPr txBox="1"/>
          <p:nvPr/>
        </p:nvSpPr>
        <p:spPr>
          <a:xfrm>
            <a:off x="1028700" y="441961"/>
            <a:ext cx="6438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Direct Preference Optimization</a:t>
            </a:r>
          </a:p>
        </p:txBody>
      </p:sp>
      <p:sp>
        <p:nvSpPr>
          <p:cNvPr id="52" name="TextBox 51">
            <a:extLst>
              <a:ext uri="{FF2B5EF4-FFF2-40B4-BE49-F238E27FC236}">
                <a16:creationId xmlns:a16="http://schemas.microsoft.com/office/drawing/2014/main" id="{117CE387-7426-D128-3832-0074C264E175}"/>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Evaluation</a:t>
            </a:r>
          </a:p>
        </p:txBody>
      </p:sp>
      <p:pic>
        <p:nvPicPr>
          <p:cNvPr id="24" name="Picture 23">
            <a:extLst>
              <a:ext uri="{FF2B5EF4-FFF2-40B4-BE49-F238E27FC236}">
                <a16:creationId xmlns:a16="http://schemas.microsoft.com/office/drawing/2014/main" id="{561AC886-DB44-FAC4-9C41-A50BFE15D087}"/>
              </a:ext>
            </a:extLst>
          </p:cNvPr>
          <p:cNvPicPr>
            <a:picLocks noChangeAspect="1"/>
          </p:cNvPicPr>
          <p:nvPr/>
        </p:nvPicPr>
        <p:blipFill>
          <a:blip r:embed="rId3"/>
          <a:stretch>
            <a:fillRect/>
          </a:stretch>
        </p:blipFill>
        <p:spPr>
          <a:xfrm>
            <a:off x="6875185" y="1084341"/>
            <a:ext cx="9507815" cy="8049320"/>
          </a:xfrm>
          <a:prstGeom prst="rect">
            <a:avLst/>
          </a:prstGeom>
        </p:spPr>
      </p:pic>
      <p:sp>
        <p:nvSpPr>
          <p:cNvPr id="25" name="TextBox 24">
            <a:extLst>
              <a:ext uri="{FF2B5EF4-FFF2-40B4-BE49-F238E27FC236}">
                <a16:creationId xmlns:a16="http://schemas.microsoft.com/office/drawing/2014/main" id="{2B88CE49-7D43-452E-746F-A41CBDEA4195}"/>
              </a:ext>
            </a:extLst>
          </p:cNvPr>
          <p:cNvSpPr txBox="1"/>
          <p:nvPr/>
        </p:nvSpPr>
        <p:spPr>
          <a:xfrm>
            <a:off x="2760385" y="5086171"/>
            <a:ext cx="3870961" cy="1200329"/>
          </a:xfrm>
          <a:prstGeom prst="rect">
            <a:avLst/>
          </a:prstGeom>
          <a:noFill/>
        </p:spPr>
        <p:txBody>
          <a:bodyPr wrap="square">
            <a:spAutoFit/>
          </a:bodyPr>
          <a:lstStyle/>
          <a:p>
            <a:pPr algn="ctr"/>
            <a:r>
              <a:rPr lang="en-US" sz="2400" b="1" dirty="0"/>
              <a:t>Human preferences are weakly correlated with automated benchmarks</a:t>
            </a:r>
          </a:p>
        </p:txBody>
      </p:sp>
      <p:cxnSp>
        <p:nvCxnSpPr>
          <p:cNvPr id="29" name="Connector: Elbow 28">
            <a:extLst>
              <a:ext uri="{FF2B5EF4-FFF2-40B4-BE49-F238E27FC236}">
                <a16:creationId xmlns:a16="http://schemas.microsoft.com/office/drawing/2014/main" id="{A2057E51-EF44-83C4-E6C0-2AD98C217A74}"/>
              </a:ext>
            </a:extLst>
          </p:cNvPr>
          <p:cNvCxnSpPr>
            <a:cxnSpLocks/>
          </p:cNvCxnSpPr>
          <p:nvPr/>
        </p:nvCxnSpPr>
        <p:spPr>
          <a:xfrm rot="5400000">
            <a:off x="4690059" y="2051777"/>
            <a:ext cx="2770053" cy="2705100"/>
          </a:xfrm>
          <a:prstGeom prst="bentConnector3">
            <a:avLst>
              <a:gd name="adj1" fmla="val 82"/>
            </a:avLst>
          </a:prstGeom>
          <a:ln>
            <a:tailEnd type="triangle"/>
          </a:ln>
        </p:spPr>
        <p:style>
          <a:lnRef idx="1">
            <a:schemeClr val="dk1"/>
          </a:lnRef>
          <a:fillRef idx="0">
            <a:schemeClr val="dk1"/>
          </a:fillRef>
          <a:effectRef idx="0">
            <a:schemeClr val="dk1"/>
          </a:effectRef>
          <a:fontRef idx="minor">
            <a:schemeClr val="tx1"/>
          </a:fontRef>
        </p:style>
      </p:cxnSp>
      <p:sp>
        <p:nvSpPr>
          <p:cNvPr id="34" name="Left Brace 33">
            <a:extLst>
              <a:ext uri="{FF2B5EF4-FFF2-40B4-BE49-F238E27FC236}">
                <a16:creationId xmlns:a16="http://schemas.microsoft.com/office/drawing/2014/main" id="{DEDB9EDA-49AF-132A-5FA0-6F9127DE17D2}"/>
              </a:ext>
            </a:extLst>
          </p:cNvPr>
          <p:cNvSpPr/>
          <p:nvPr/>
        </p:nvSpPr>
        <p:spPr>
          <a:xfrm>
            <a:off x="6570384" y="3836063"/>
            <a:ext cx="135215" cy="382203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21F592B2-8E78-D315-B650-24D6B6DADBE6}"/>
              </a:ext>
            </a:extLst>
          </p:cNvPr>
          <p:cNvSpPr txBox="1"/>
          <p:nvPr/>
        </p:nvSpPr>
        <p:spPr>
          <a:xfrm>
            <a:off x="6057900" y="9492248"/>
            <a:ext cx="10824946" cy="307777"/>
          </a:xfrm>
          <a:prstGeom prst="rect">
            <a:avLst/>
          </a:prstGeom>
          <a:noFill/>
        </p:spPr>
        <p:txBody>
          <a:bodyPr wrap="square" rtlCol="0">
            <a:spAutoFit/>
          </a:bodyPr>
          <a:lstStyle/>
          <a:p>
            <a:r>
              <a:rPr lang="en-US" sz="1400" dirty="0" err="1">
                <a:latin typeface="Outfit" pitchFamily="2" charset="0"/>
              </a:rPr>
              <a:t>Jinjie</a:t>
            </a:r>
            <a:r>
              <a:rPr lang="en-US" sz="1400" dirty="0">
                <a:latin typeface="Outfit" pitchFamily="2" charset="0"/>
              </a:rPr>
              <a:t> Ni et al. "</a:t>
            </a:r>
            <a:r>
              <a:rPr lang="en-US" sz="1400" dirty="0" err="1">
                <a:latin typeface="Outfit" pitchFamily="2" charset="0"/>
              </a:rPr>
              <a:t>MixEval</a:t>
            </a:r>
            <a:r>
              <a:rPr lang="en-US" sz="1400" dirty="0">
                <a:latin typeface="Outfit" pitchFamily="2" charset="0"/>
              </a:rPr>
              <a:t>: Deriving Wisdom of the Crowd from LLM Benchmark Mixtures." </a:t>
            </a:r>
            <a:r>
              <a:rPr lang="en-US" sz="1400" dirty="0" err="1">
                <a:latin typeface="Outfit" pitchFamily="2" charset="0"/>
              </a:rPr>
              <a:t>arXiv</a:t>
            </a:r>
            <a:r>
              <a:rPr lang="en-US" sz="1400" dirty="0">
                <a:latin typeface="Outfit" pitchFamily="2" charset="0"/>
              </a:rPr>
              <a:t> preprint arXiv:2406.06565, June 2024. </a:t>
            </a:r>
          </a:p>
        </p:txBody>
      </p:sp>
    </p:spTree>
    <p:extLst>
      <p:ext uri="{BB962C8B-B14F-4D97-AF65-F5344CB8AC3E}">
        <p14:creationId xmlns:p14="http://schemas.microsoft.com/office/powerpoint/2010/main" val="204671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7C1D3-2A08-69C4-5875-CD64FEA735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6E3455-A39B-C08A-9BB6-07BF313BC0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670257FD-CE7E-D4D6-60D8-12A288331A05}"/>
              </a:ext>
            </a:extLst>
          </p:cNvPr>
          <p:cNvSpPr txBox="1"/>
          <p:nvPr/>
        </p:nvSpPr>
        <p:spPr>
          <a:xfrm>
            <a:off x="1028700" y="4479925"/>
            <a:ext cx="12763500" cy="116480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Reinforcement Learning (GRPO)</a:t>
            </a:r>
          </a:p>
        </p:txBody>
      </p:sp>
      <p:sp>
        <p:nvSpPr>
          <p:cNvPr id="5" name="AutoShape 5">
            <a:extLst>
              <a:ext uri="{FF2B5EF4-FFF2-40B4-BE49-F238E27FC236}">
                <a16:creationId xmlns:a16="http://schemas.microsoft.com/office/drawing/2014/main" id="{89F9092A-97E3-B8D5-C5FD-D50711146135}"/>
              </a:ext>
            </a:extLst>
          </p:cNvPr>
          <p:cNvSpPr/>
          <p:nvPr/>
        </p:nvSpPr>
        <p:spPr>
          <a:xfrm>
            <a:off x="1028700" y="4271210"/>
            <a:ext cx="126873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1FC03032-FF24-A74D-C3BA-A59C379A3EC1}"/>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23334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9AAF79-6D66-69C5-BD51-FDD29B807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A81F84-2D78-7067-E996-43BDCAEACF87}"/>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grpSp>
        <p:nvGrpSpPr>
          <p:cNvPr id="6" name="Group 6">
            <a:extLst>
              <a:ext uri="{FF2B5EF4-FFF2-40B4-BE49-F238E27FC236}">
                <a16:creationId xmlns:a16="http://schemas.microsoft.com/office/drawing/2014/main" id="{B5B9B130-F8D1-289C-66E6-A64112B01F50}"/>
              </a:ext>
            </a:extLst>
          </p:cNvPr>
          <p:cNvGrpSpPr/>
          <p:nvPr/>
        </p:nvGrpSpPr>
        <p:grpSpPr>
          <a:xfrm>
            <a:off x="2514600" y="3395165"/>
            <a:ext cx="2791564" cy="2791564"/>
            <a:chOff x="0" y="0"/>
            <a:chExt cx="812800" cy="812800"/>
          </a:xfrm>
        </p:grpSpPr>
        <p:sp>
          <p:nvSpPr>
            <p:cNvPr id="7" name="Freeform 7">
              <a:extLst>
                <a:ext uri="{FF2B5EF4-FFF2-40B4-BE49-F238E27FC236}">
                  <a16:creationId xmlns:a16="http://schemas.microsoft.com/office/drawing/2014/main" id="{08A1FDFE-9ECA-22F9-EC97-F07C8A798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8" name="TextBox 8">
              <a:extLst>
                <a:ext uri="{FF2B5EF4-FFF2-40B4-BE49-F238E27FC236}">
                  <a16:creationId xmlns:a16="http://schemas.microsoft.com/office/drawing/2014/main" id="{A381B9E1-9036-65F2-9545-BC5B075F26A2}"/>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sp>
        <p:nvSpPr>
          <p:cNvPr id="18" name="Title 10">
            <a:extLst>
              <a:ext uri="{FF2B5EF4-FFF2-40B4-BE49-F238E27FC236}">
                <a16:creationId xmlns:a16="http://schemas.microsoft.com/office/drawing/2014/main" id="{C115DDE0-6B3D-18AA-AB37-E7D8A14C9C46}"/>
              </a:ext>
            </a:extLst>
          </p:cNvPr>
          <p:cNvSpPr txBox="1">
            <a:spLocks/>
          </p:cNvSpPr>
          <p:nvPr/>
        </p:nvSpPr>
        <p:spPr>
          <a:xfrm>
            <a:off x="8566806" y="2491849"/>
            <a:ext cx="6139794" cy="903316"/>
          </a:xfrm>
          <a:prstGeom prst="rect">
            <a:avLst/>
          </a:prstGeom>
        </p:spPr>
        <p:txBody>
          <a:bodyPr vert="horz"/>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l-PL" sz="4800" dirty="0">
                <a:solidFill>
                  <a:schemeClr val="bg1"/>
                </a:solidFill>
              </a:rPr>
              <a:t>Abou</a:t>
            </a:r>
            <a:r>
              <a:rPr lang="en-US" sz="4800" dirty="0">
                <a:solidFill>
                  <a:schemeClr val="bg1"/>
                </a:solidFill>
              </a:rPr>
              <a:t>t</a:t>
            </a:r>
            <a:r>
              <a:rPr lang="pl-PL" sz="4800" dirty="0"/>
              <a:t> </a:t>
            </a:r>
            <a:r>
              <a:rPr lang="en-US" sz="4800" dirty="0">
                <a:solidFill>
                  <a:srgbClr val="00CD8F"/>
                </a:solidFill>
              </a:rPr>
              <a:t>Maxime Labonne</a:t>
            </a:r>
          </a:p>
        </p:txBody>
      </p:sp>
      <p:sp>
        <p:nvSpPr>
          <p:cNvPr id="19" name="Text Placeholder 11">
            <a:extLst>
              <a:ext uri="{FF2B5EF4-FFF2-40B4-BE49-F238E27FC236}">
                <a16:creationId xmlns:a16="http://schemas.microsoft.com/office/drawing/2014/main" id="{37273BFE-D528-2975-77E7-7CAFE278CA06}"/>
              </a:ext>
            </a:extLst>
          </p:cNvPr>
          <p:cNvSpPr txBox="1">
            <a:spLocks/>
          </p:cNvSpPr>
          <p:nvPr/>
        </p:nvSpPr>
        <p:spPr>
          <a:xfrm>
            <a:off x="8641280" y="3521284"/>
            <a:ext cx="8618019" cy="4422567"/>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spcBef>
                <a:spcPts val="0"/>
              </a:spcBef>
              <a:buClr>
                <a:schemeClr val="lt1"/>
              </a:buClr>
              <a:buSzPts val="1400"/>
              <a:buNone/>
            </a:pPr>
            <a:r>
              <a:rPr lang="en-US" sz="2600" dirty="0">
                <a:solidFill>
                  <a:schemeClr val="bg2"/>
                </a:solidFill>
                <a:latin typeface="Outfit" pitchFamily="2" charset="0"/>
              </a:rPr>
              <a:t>💼 PhD, Head of Post-Training @ </a:t>
            </a:r>
            <a:r>
              <a:rPr lang="en-US" sz="2600" dirty="0">
                <a:solidFill>
                  <a:schemeClr val="bg2"/>
                </a:solidFill>
                <a:latin typeface="Outfit" pitchFamily="2" charset="0"/>
                <a:hlinkClick r:id="rId5">
                  <a:extLst>
                    <a:ext uri="{A12FA001-AC4F-418D-AE19-62706E023703}">
                      <ahyp:hlinkClr xmlns:ahyp="http://schemas.microsoft.com/office/drawing/2018/hyperlinkcolor" val="tx"/>
                    </a:ext>
                  </a:extLst>
                </a:hlinkClick>
              </a:rPr>
              <a:t>Liquid AI</a:t>
            </a:r>
            <a:r>
              <a:rPr lang="en-US" sz="2600" dirty="0">
                <a:solidFill>
                  <a:schemeClr val="bg2"/>
                </a:solidFill>
                <a:latin typeface="Outfit" pitchFamily="2" charset="0"/>
              </a:rPr>
              <a:t>, GDE</a:t>
            </a:r>
            <a:endParaRPr lang="fr-FR" sz="2600" dirty="0">
              <a:solidFill>
                <a:schemeClr val="bg2"/>
              </a:solidFill>
              <a:latin typeface="Outfit" pitchFamily="2" charset="0"/>
            </a:endParaRPr>
          </a:p>
          <a:p>
            <a:pPr marL="0" indent="0">
              <a:lnSpc>
                <a:spcPct val="150000"/>
              </a:lnSpc>
              <a:spcBef>
                <a:spcPts val="600"/>
              </a:spcBef>
              <a:buNone/>
            </a:pPr>
            <a:r>
              <a:rPr lang="en-US" sz="2600" dirty="0">
                <a:solidFill>
                  <a:schemeClr val="bg2"/>
                </a:solidFill>
                <a:latin typeface="Outfit" pitchFamily="2" charset="0"/>
              </a:rPr>
              <a:t>📙 Author of the </a:t>
            </a:r>
            <a:r>
              <a:rPr lang="en-US" sz="2600" u="sng" dirty="0">
                <a:solidFill>
                  <a:schemeClr val="bg2"/>
                </a:solidFill>
                <a:latin typeface="Outfit" pitchFamily="2" charset="0"/>
              </a:rPr>
              <a:t>LLM Engineer’s Handbook</a:t>
            </a:r>
            <a:endParaRPr lang="en-US" sz="2600" dirty="0">
              <a:solidFill>
                <a:schemeClr val="bg2"/>
              </a:solidFill>
              <a:latin typeface="Outfit" pitchFamily="2" charset="0"/>
            </a:endParaRPr>
          </a:p>
          <a:p>
            <a:pPr marL="0" indent="0">
              <a:lnSpc>
                <a:spcPct val="150000"/>
              </a:lnSpc>
              <a:spcBef>
                <a:spcPts val="600"/>
              </a:spcBef>
              <a:buNone/>
            </a:pPr>
            <a:r>
              <a:rPr lang="en-US" sz="2600" dirty="0">
                <a:solidFill>
                  <a:schemeClr val="bg2"/>
                </a:solidFill>
                <a:latin typeface="Outfit" pitchFamily="2" charset="0"/>
              </a:rPr>
              <a:t>📝 Writing: </a:t>
            </a:r>
            <a:r>
              <a:rPr lang="en-US" sz="2600" dirty="0">
                <a:solidFill>
                  <a:schemeClr val="bg2"/>
                </a:solidFill>
                <a:latin typeface="Outfit" pitchFamily="2" charset="0"/>
                <a:hlinkClick r:id="rId6">
                  <a:extLst>
                    <a:ext uri="{A12FA001-AC4F-418D-AE19-62706E023703}">
                      <ahyp:hlinkClr xmlns:ahyp="http://schemas.microsoft.com/office/drawing/2018/hyperlinkcolor" val="tx"/>
                    </a:ext>
                  </a:extLst>
                </a:hlinkClick>
              </a:rPr>
              <a:t>Blog posts</a:t>
            </a:r>
            <a:r>
              <a:rPr lang="en-US" sz="2600" dirty="0">
                <a:solidFill>
                  <a:schemeClr val="bg2"/>
                </a:solidFill>
                <a:latin typeface="Outfit" pitchFamily="2" charset="0"/>
              </a:rPr>
              <a:t>, </a:t>
            </a:r>
            <a:r>
              <a:rPr lang="en-US" sz="2600" u="sng" dirty="0">
                <a:solidFill>
                  <a:schemeClr val="bg2"/>
                </a:solidFill>
                <a:latin typeface="Outfit" pitchFamily="2" charset="0"/>
                <a:hlinkClick r:id="rId7">
                  <a:extLst>
                    <a:ext uri="{A12FA001-AC4F-418D-AE19-62706E023703}">
                      <ahyp:hlinkClr xmlns:ahyp="http://schemas.microsoft.com/office/drawing/2018/hyperlinkcolor" val="tx"/>
                    </a:ext>
                  </a:extLst>
                </a:hlinkClick>
              </a:rPr>
              <a:t>LLM Course</a:t>
            </a:r>
            <a:r>
              <a:rPr lang="en-US" sz="2600" dirty="0">
                <a:solidFill>
                  <a:schemeClr val="bg2"/>
                </a:solidFill>
                <a:latin typeface="Outfit" pitchFamily="2" charset="0"/>
              </a:rPr>
              <a:t> (&gt;56k⭐ on GitHub)</a:t>
            </a:r>
          </a:p>
          <a:p>
            <a:pPr marL="0" lvl="0" indent="0">
              <a:lnSpc>
                <a:spcPct val="150000"/>
              </a:lnSpc>
              <a:spcBef>
                <a:spcPts val="600"/>
              </a:spcBef>
              <a:buNone/>
            </a:pPr>
            <a:r>
              <a:rPr lang="en-US" sz="2600" dirty="0">
                <a:solidFill>
                  <a:schemeClr val="bg2"/>
                </a:solidFill>
                <a:latin typeface="Outfit" pitchFamily="2" charset="0"/>
              </a:rPr>
              <a:t>🤗 Models: </a:t>
            </a:r>
            <a:r>
              <a:rPr lang="en-US" sz="2600" dirty="0" err="1">
                <a:solidFill>
                  <a:schemeClr val="bg2"/>
                </a:solidFill>
                <a:latin typeface="Outfit" pitchFamily="2" charset="0"/>
                <a:hlinkClick r:id="rId8">
                  <a:extLst>
                    <a:ext uri="{A12FA001-AC4F-418D-AE19-62706E023703}">
                      <ahyp:hlinkClr xmlns:ahyp="http://schemas.microsoft.com/office/drawing/2018/hyperlinkcolor" val="tx"/>
                    </a:ext>
                  </a:extLst>
                </a:hlinkClick>
              </a:rPr>
              <a:t>NeuralDaredevil</a:t>
            </a:r>
            <a:r>
              <a:rPr lang="en-US" sz="2600" dirty="0">
                <a:solidFill>
                  <a:schemeClr val="bg2"/>
                </a:solidFill>
                <a:latin typeface="Outfit" pitchFamily="2" charset="0"/>
              </a:rPr>
              <a:t>, </a:t>
            </a:r>
            <a:r>
              <a:rPr lang="fr-FR" sz="2600" u="sng" dirty="0" err="1">
                <a:solidFill>
                  <a:schemeClr val="bg2"/>
                </a:solidFill>
                <a:latin typeface="Outfit" pitchFamily="2" charset="0"/>
                <a:hlinkClick r:id="rId9">
                  <a:extLst>
                    <a:ext uri="{A12FA001-AC4F-418D-AE19-62706E023703}">
                      <ahyp:hlinkClr xmlns:ahyp="http://schemas.microsoft.com/office/drawing/2018/hyperlinkcolor" val="tx"/>
                    </a:ext>
                  </a:extLst>
                </a:hlinkClick>
              </a:rPr>
              <a:t>AlphaMonarch</a:t>
            </a:r>
            <a:r>
              <a:rPr lang="fr-FR" sz="2600" dirty="0">
                <a:solidFill>
                  <a:schemeClr val="bg2"/>
                </a:solidFill>
                <a:latin typeface="Outfit" pitchFamily="2" charset="0"/>
              </a:rPr>
              <a:t>, </a:t>
            </a:r>
            <a:r>
              <a:rPr lang="fr-FR" sz="2600" u="sng" dirty="0" err="1">
                <a:solidFill>
                  <a:schemeClr val="bg2"/>
                </a:solidFill>
                <a:latin typeface="Outfit" pitchFamily="2" charset="0"/>
                <a:hlinkClick r:id="rId10">
                  <a:extLst>
                    <a:ext uri="{A12FA001-AC4F-418D-AE19-62706E023703}">
                      <ahyp:hlinkClr xmlns:ahyp="http://schemas.microsoft.com/office/drawing/2018/hyperlinkcolor" val="tx"/>
                    </a:ext>
                  </a:extLst>
                </a:hlinkClick>
              </a:rPr>
              <a:t>Phixtral</a:t>
            </a:r>
            <a:endParaRPr lang="fr-FR" sz="2600" u="sng" dirty="0">
              <a:solidFill>
                <a:schemeClr val="bg2"/>
              </a:solidFill>
              <a:latin typeface="Outfit" pitchFamily="2" charset="0"/>
            </a:endParaRPr>
          </a:p>
          <a:p>
            <a:pPr marL="0" lvl="0" indent="0">
              <a:lnSpc>
                <a:spcPct val="150000"/>
              </a:lnSpc>
              <a:spcBef>
                <a:spcPts val="600"/>
              </a:spcBef>
              <a:buNone/>
            </a:pPr>
            <a:r>
              <a:rPr lang="en-US" sz="2600" dirty="0">
                <a:solidFill>
                  <a:schemeClr val="bg2"/>
                </a:solidFill>
                <a:latin typeface="Outfit" pitchFamily="2" charset="0"/>
              </a:rPr>
              <a:t>⚙️ Tools: </a:t>
            </a:r>
            <a:r>
              <a:rPr lang="en-US" sz="2600" dirty="0">
                <a:solidFill>
                  <a:schemeClr val="bg2"/>
                </a:solidFill>
                <a:latin typeface="Outfit" pitchFamily="2" charset="0"/>
                <a:hlinkClick r:id="rId11">
                  <a:extLst>
                    <a:ext uri="{A12FA001-AC4F-418D-AE19-62706E023703}">
                      <ahyp:hlinkClr xmlns:ahyp="http://schemas.microsoft.com/office/drawing/2018/hyperlinkcolor" val="tx"/>
                    </a:ext>
                  </a:extLst>
                </a:hlinkClick>
              </a:rPr>
              <a:t>LLM </a:t>
            </a:r>
            <a:r>
              <a:rPr lang="en-US" sz="2600" dirty="0" err="1">
                <a:solidFill>
                  <a:schemeClr val="bg2"/>
                </a:solidFill>
                <a:latin typeface="Outfit" pitchFamily="2" charset="0"/>
                <a:hlinkClick r:id="rId11">
                  <a:extLst>
                    <a:ext uri="{A12FA001-AC4F-418D-AE19-62706E023703}">
                      <ahyp:hlinkClr xmlns:ahyp="http://schemas.microsoft.com/office/drawing/2018/hyperlinkcolor" val="tx"/>
                    </a:ext>
                  </a:extLst>
                </a:hlinkClick>
              </a:rPr>
              <a:t>AutoEval</a:t>
            </a:r>
            <a:r>
              <a:rPr lang="en-US" sz="2600" dirty="0">
                <a:solidFill>
                  <a:schemeClr val="bg2"/>
                </a:solidFill>
                <a:latin typeface="Outfit" pitchFamily="2" charset="0"/>
              </a:rPr>
              <a:t>, </a:t>
            </a:r>
            <a:r>
              <a:rPr lang="en-US" sz="2600" dirty="0" err="1">
                <a:solidFill>
                  <a:schemeClr val="bg2"/>
                </a:solidFill>
                <a:latin typeface="Outfit" pitchFamily="2" charset="0"/>
                <a:hlinkClick r:id="rId12">
                  <a:extLst>
                    <a:ext uri="{A12FA001-AC4F-418D-AE19-62706E023703}">
                      <ahyp:hlinkClr xmlns:ahyp="http://schemas.microsoft.com/office/drawing/2018/hyperlinkcolor" val="tx"/>
                    </a:ext>
                  </a:extLst>
                </a:hlinkClick>
              </a:rPr>
              <a:t>LazyMergekit</a:t>
            </a:r>
            <a:r>
              <a:rPr lang="en-US" sz="2600" dirty="0">
                <a:solidFill>
                  <a:schemeClr val="bg2"/>
                </a:solidFill>
                <a:latin typeface="Outfit" pitchFamily="2" charset="0"/>
              </a:rPr>
              <a:t>, </a:t>
            </a:r>
            <a:r>
              <a:rPr lang="en-US" sz="2600" dirty="0" err="1">
                <a:solidFill>
                  <a:schemeClr val="bg2"/>
                </a:solidFill>
                <a:latin typeface="Outfit" pitchFamily="2" charset="0"/>
                <a:hlinkClick r:id="rId13">
                  <a:extLst>
                    <a:ext uri="{A12FA001-AC4F-418D-AE19-62706E023703}">
                      <ahyp:hlinkClr xmlns:ahyp="http://schemas.microsoft.com/office/drawing/2018/hyperlinkcolor" val="tx"/>
                    </a:ext>
                  </a:extLst>
                </a:hlinkClick>
              </a:rPr>
              <a:t>AutoQuant</a:t>
            </a:r>
            <a:endParaRPr lang="en-US" sz="2600" u="sng" dirty="0">
              <a:solidFill>
                <a:schemeClr val="bg2"/>
              </a:solidFill>
              <a:latin typeface="Outfit" pitchFamily="2" charset="0"/>
            </a:endParaRPr>
          </a:p>
        </p:txBody>
      </p:sp>
      <p:pic>
        <p:nvPicPr>
          <p:cNvPr id="12" name="Picture 11" descr="A person in a suit and tie&#10;&#10;AI-generated content may be incorrect.">
            <a:extLst>
              <a:ext uri="{FF2B5EF4-FFF2-40B4-BE49-F238E27FC236}">
                <a16:creationId xmlns:a16="http://schemas.microsoft.com/office/drawing/2014/main" id="{ACBD122A-191F-A0A0-8D42-BF3A434246D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131" y="3552697"/>
            <a:ext cx="2476500" cy="2476500"/>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p:spPr>
      </p:pic>
      <p:sp>
        <p:nvSpPr>
          <p:cNvPr id="13" name="TextBox 14">
            <a:extLst>
              <a:ext uri="{FF2B5EF4-FFF2-40B4-BE49-F238E27FC236}">
                <a16:creationId xmlns:a16="http://schemas.microsoft.com/office/drawing/2014/main" id="{6F1DB66B-1C87-E652-DF47-7E3B046661F7}"/>
              </a:ext>
            </a:extLst>
          </p:cNvPr>
          <p:cNvSpPr txBox="1"/>
          <p:nvPr/>
        </p:nvSpPr>
        <p:spPr>
          <a:xfrm>
            <a:off x="2142448" y="6252662"/>
            <a:ext cx="3826810" cy="1236429"/>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Maxime Labonne</a:t>
            </a:r>
          </a:p>
        </p:txBody>
      </p:sp>
      <p:sp>
        <p:nvSpPr>
          <p:cNvPr id="15" name="TextBox 16">
            <a:extLst>
              <a:ext uri="{FF2B5EF4-FFF2-40B4-BE49-F238E27FC236}">
                <a16:creationId xmlns:a16="http://schemas.microsoft.com/office/drawing/2014/main" id="{68D241CD-A066-F03C-D8D8-3BBD568173CF}"/>
              </a:ext>
            </a:extLst>
          </p:cNvPr>
          <p:cNvSpPr txBox="1"/>
          <p:nvPr/>
        </p:nvSpPr>
        <p:spPr>
          <a:xfrm>
            <a:off x="1828800" y="7008946"/>
            <a:ext cx="4454106" cy="403252"/>
          </a:xfrm>
          <a:prstGeom prst="rect">
            <a:avLst/>
          </a:prstGeom>
        </p:spPr>
        <p:txBody>
          <a:bodyPr wrap="square"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Head of Post-Training, Liquid AI</a:t>
            </a:r>
          </a:p>
        </p:txBody>
      </p:sp>
      <p:sp>
        <p:nvSpPr>
          <p:cNvPr id="20" name="AutoShape 17">
            <a:extLst>
              <a:ext uri="{FF2B5EF4-FFF2-40B4-BE49-F238E27FC236}">
                <a16:creationId xmlns:a16="http://schemas.microsoft.com/office/drawing/2014/main" id="{248C8F1F-2C61-A9AA-4888-827A6CCD7EF7}"/>
              </a:ext>
            </a:extLst>
          </p:cNvPr>
          <p:cNvSpPr/>
          <p:nvPr/>
        </p:nvSpPr>
        <p:spPr>
          <a:xfrm>
            <a:off x="1828800" y="6937469"/>
            <a:ext cx="4454106" cy="24841"/>
          </a:xfrm>
          <a:prstGeom prst="line">
            <a:avLst/>
          </a:prstGeom>
          <a:ln w="38100" cap="flat">
            <a:solidFill>
              <a:srgbClr val="FFFFFF"/>
            </a:solidFill>
            <a:prstDash val="solid"/>
            <a:headEnd type="none" w="sm" len="sm"/>
            <a:tailEnd type="none" w="sm" len="sm"/>
          </a:ln>
        </p:spPr>
        <p:txBody>
          <a:bodyPr/>
          <a:lstStyle/>
          <a:p>
            <a:endParaRPr lang="en-US" dirty="0"/>
          </a:p>
        </p:txBody>
      </p:sp>
    </p:spTree>
    <p:extLst>
      <p:ext uri="{BB962C8B-B14F-4D97-AF65-F5344CB8AC3E}">
        <p14:creationId xmlns:p14="http://schemas.microsoft.com/office/powerpoint/2010/main" val="2285397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4C4D-4D35-39FC-F924-D9F44EB4591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7CB5094-0935-195F-B9FE-7E7258FCF9C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A29F7A92-28E7-E40A-532B-EC12257A711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71D5756-A623-28F8-2C8A-5F6CAE13A99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6B4E16D5-5AAB-8908-A576-DDCBBA327D0F}"/>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4A9AD44-5577-9B3D-DDB5-27B25747409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0117369-02EB-573F-A727-EC4AC2E9A1F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3029FB7F-779B-79D5-F5F2-ADA3DB079039}"/>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B79ADD95-ABFA-739C-33CE-5F552979C4BC}"/>
              </a:ext>
            </a:extLst>
          </p:cNvPr>
          <p:cNvSpPr txBox="1"/>
          <p:nvPr/>
        </p:nvSpPr>
        <p:spPr>
          <a:xfrm>
            <a:off x="1028700" y="9397049"/>
            <a:ext cx="1866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30</a:t>
            </a:r>
          </a:p>
        </p:txBody>
      </p:sp>
      <p:sp>
        <p:nvSpPr>
          <p:cNvPr id="11" name="TextBox 11">
            <a:extLst>
              <a:ext uri="{FF2B5EF4-FFF2-40B4-BE49-F238E27FC236}">
                <a16:creationId xmlns:a16="http://schemas.microsoft.com/office/drawing/2014/main" id="{021A716E-829F-3B2E-71F6-632EE8D54DBE}"/>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sp>
        <p:nvSpPr>
          <p:cNvPr id="12" name="TextBox 11">
            <a:extLst>
              <a:ext uri="{FF2B5EF4-FFF2-40B4-BE49-F238E27FC236}">
                <a16:creationId xmlns:a16="http://schemas.microsoft.com/office/drawing/2014/main" id="{5D4F3649-2EFC-5435-6054-6586E13CBDCC}"/>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Reasoning data</a:t>
            </a:r>
          </a:p>
        </p:txBody>
      </p:sp>
      <p:graphicFrame>
        <p:nvGraphicFramePr>
          <p:cNvPr id="8" name="Table 7">
            <a:extLst>
              <a:ext uri="{FF2B5EF4-FFF2-40B4-BE49-F238E27FC236}">
                <a16:creationId xmlns:a16="http://schemas.microsoft.com/office/drawing/2014/main" id="{E86AB955-EAEA-B68C-6E20-C765DDC6C8EF}"/>
              </a:ext>
            </a:extLst>
          </p:cNvPr>
          <p:cNvGraphicFramePr>
            <a:graphicFrameLocks noGrp="1"/>
          </p:cNvGraphicFramePr>
          <p:nvPr>
            <p:extLst>
              <p:ext uri="{D42A27DB-BD31-4B8C-83A1-F6EECF244321}">
                <p14:modId xmlns:p14="http://schemas.microsoft.com/office/powerpoint/2010/main" val="487731444"/>
              </p:ext>
            </p:extLst>
          </p:nvPr>
        </p:nvGraphicFramePr>
        <p:xfrm>
          <a:off x="1170709" y="2933701"/>
          <a:ext cx="7516091" cy="5036985"/>
        </p:xfrm>
        <a:graphic>
          <a:graphicData uri="http://schemas.openxmlformats.org/drawingml/2006/table">
            <a:tbl>
              <a:tblPr/>
              <a:tblGrid>
                <a:gridCol w="7516091">
                  <a:extLst>
                    <a:ext uri="{9D8B030D-6E8A-4147-A177-3AD203B41FA5}">
                      <a16:colId xmlns:a16="http://schemas.microsoft.com/office/drawing/2014/main" val="1306568623"/>
                    </a:ext>
                  </a:extLst>
                </a:gridCol>
              </a:tblGrid>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i="0" kern="1200" dirty="0">
                          <a:solidFill>
                            <a:schemeClr val="dk1"/>
                          </a:solidFill>
                          <a:effectLst/>
                          <a:latin typeface="Outfit SemiBold" pitchFamily="2" charset="0"/>
                          <a:ea typeface="+mn-ea"/>
                          <a:cs typeface="+mn-cs"/>
                        </a:rPr>
                        <a:t>System (optional)</a:t>
                      </a:r>
                      <a:br>
                        <a:rPr lang="en-US" sz="2000" b="0" i="0" kern="1200" dirty="0">
                          <a:solidFill>
                            <a:schemeClr val="dk1"/>
                          </a:solidFill>
                          <a:effectLst/>
                          <a:latin typeface="+mn-lt"/>
                          <a:ea typeface="+mn-ea"/>
                          <a:cs typeface="+mn-cs"/>
                        </a:rPr>
                      </a:br>
                      <a:r>
                        <a:rPr lang="en-US" sz="2000" b="0" i="0" kern="1200" dirty="0">
                          <a:solidFill>
                            <a:schemeClr val="dk1"/>
                          </a:solidFill>
                          <a:effectLst/>
                          <a:latin typeface="+mn-lt"/>
                          <a:ea typeface="+mn-ea"/>
                          <a:cs typeface="+mn-cs"/>
                        </a:rPr>
                        <a:t>Think step by step and write the final answer in \boxed{}.</a:t>
                      </a:r>
                      <a:endParaRPr lang="fr-FR" sz="2000" dirty="0"/>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B70FE">
                        <a:lumMod val="20000"/>
                        <a:lumOff val="80000"/>
                      </a:srgbClr>
                    </a:solidFill>
                  </a:tcPr>
                </a:tc>
                <a:extLst>
                  <a:ext uri="{0D108BD9-81ED-4DB2-BD59-A6C34878D82A}">
                    <a16:rowId xmlns:a16="http://schemas.microsoft.com/office/drawing/2014/main" val="2437538576"/>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User</a:t>
                      </a:r>
                      <a:br>
                        <a:rPr lang="en-US" sz="2000" b="0" dirty="0"/>
                      </a:br>
                      <a:r>
                        <a:rPr lang="en-US" sz="2000" b="0" i="0" kern="1200" dirty="0">
                          <a:solidFill>
                            <a:schemeClr val="dk1"/>
                          </a:solidFill>
                          <a:effectLst/>
                          <a:latin typeface="Calibri (Body)"/>
                          <a:ea typeface="+mn-ea"/>
                          <a:cs typeface="+mn-cs"/>
                        </a:rPr>
                        <a:t>Simplify the expression $cos^2(x) - sin^2(x)$.</a:t>
                      </a:r>
                      <a:endParaRPr lang="en-US" sz="2000" b="0" dirty="0">
                        <a:latin typeface="Calibri (Body)"/>
                      </a:endParaRPr>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C810">
                        <a:lumMod val="20000"/>
                        <a:lumOff val="80000"/>
                      </a:srgbClr>
                    </a:solidFill>
                  </a:tcPr>
                </a:tc>
                <a:extLst>
                  <a:ext uri="{0D108BD9-81ED-4DB2-BD59-A6C34878D82A}">
                    <a16:rowId xmlns:a16="http://schemas.microsoft.com/office/drawing/2014/main" val="261735497"/>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Assistant</a:t>
                      </a:r>
                      <a:br>
                        <a:rPr lang="en-US" sz="2000" dirty="0"/>
                      </a:br>
                      <a:r>
                        <a:rPr lang="fr-FR" sz="2000" b="0" i="0" kern="1200" dirty="0">
                          <a:solidFill>
                            <a:schemeClr val="dk1"/>
                          </a:solidFill>
                          <a:effectLst/>
                          <a:latin typeface="+mn-lt"/>
                          <a:ea typeface="+mn-ea"/>
                          <a:cs typeface="+mn-cs"/>
                        </a:rPr>
                        <a:t>&lt;</a:t>
                      </a:r>
                      <a:r>
                        <a:rPr lang="fr-FR" sz="2000" b="0" i="0" kern="1200" dirty="0" err="1">
                          <a:solidFill>
                            <a:schemeClr val="dk1"/>
                          </a:solidFill>
                          <a:effectLst/>
                          <a:latin typeface="+mn-lt"/>
                          <a:ea typeface="+mn-ea"/>
                          <a:cs typeface="+mn-cs"/>
                        </a:rPr>
                        <a:t>think</a:t>
                      </a:r>
                      <a:r>
                        <a:rPr lang="fr-FR" sz="2000" b="0" i="0" kern="1200" dirty="0">
                          <a:solidFill>
                            <a:schemeClr val="dk1"/>
                          </a:solidFill>
                          <a:effectLst/>
                          <a:latin typeface="+mn-lt"/>
                          <a:ea typeface="+mn-ea"/>
                          <a:cs typeface="+mn-cs"/>
                        </a:rPr>
                        <a:t>&gt; </a:t>
                      </a:r>
                      <a:r>
                        <a:rPr lang="fr-FR" sz="2000" b="0" i="0" kern="1200" dirty="0" err="1">
                          <a:solidFill>
                            <a:schemeClr val="dk1"/>
                          </a:solidFill>
                          <a:effectLst/>
                          <a:latin typeface="+mn-lt"/>
                          <a:ea typeface="+mn-ea"/>
                          <a:cs typeface="+mn-cs"/>
                        </a:rPr>
                        <a:t>Okay</a:t>
                      </a:r>
                      <a:r>
                        <a:rPr lang="fr-FR" sz="2000" b="0" i="0" kern="1200" dirty="0">
                          <a:solidFill>
                            <a:schemeClr val="dk1"/>
                          </a:solidFill>
                          <a:effectLst/>
                          <a:latin typeface="+mn-lt"/>
                          <a:ea typeface="+mn-ea"/>
                          <a:cs typeface="+mn-cs"/>
                        </a:rPr>
                        <a:t>, I </a:t>
                      </a:r>
                      <a:r>
                        <a:rPr lang="fr-FR" sz="2000" b="0" i="0" kern="1200" dirty="0" err="1">
                          <a:solidFill>
                            <a:schemeClr val="dk1"/>
                          </a:solidFill>
                          <a:effectLst/>
                          <a:latin typeface="+mn-lt"/>
                          <a:ea typeface="+mn-ea"/>
                          <a:cs typeface="+mn-cs"/>
                        </a:rPr>
                        <a:t>need</a:t>
                      </a:r>
                      <a:r>
                        <a:rPr lang="fr-FR" sz="2000" b="0" i="0" kern="1200" dirty="0">
                          <a:solidFill>
                            <a:schemeClr val="dk1"/>
                          </a:solidFill>
                          <a:effectLst/>
                          <a:latin typeface="+mn-lt"/>
                          <a:ea typeface="+mn-ea"/>
                          <a:cs typeface="+mn-cs"/>
                        </a:rPr>
                        <a:t> to…&lt;/</a:t>
                      </a:r>
                      <a:r>
                        <a:rPr lang="fr-FR" sz="2000" b="0" i="0" kern="1200" dirty="0" err="1">
                          <a:solidFill>
                            <a:schemeClr val="dk1"/>
                          </a:solidFill>
                          <a:effectLst/>
                          <a:latin typeface="+mn-lt"/>
                          <a:ea typeface="+mn-ea"/>
                          <a:cs typeface="+mn-cs"/>
                        </a:rPr>
                        <a:t>think</a:t>
                      </a:r>
                      <a:r>
                        <a:rPr lang="fr-FR" sz="2000" b="0" i="0" kern="1200" dirty="0">
                          <a:solidFill>
                            <a:schemeClr val="dk1"/>
                          </a:solidFill>
                          <a:effectLst/>
                          <a:latin typeface="+mn-lt"/>
                          <a:ea typeface="+mn-ea"/>
                          <a:cs typeface="+mn-cs"/>
                        </a:rPr>
                        <a:t>&gt;</a:t>
                      </a:r>
                      <a:br>
                        <a:rPr lang="fr-FR" sz="2000" b="0" i="0" kern="1200" dirty="0">
                          <a:solidFill>
                            <a:schemeClr val="dk1"/>
                          </a:solidFill>
                          <a:effectLst/>
                          <a:latin typeface="+mn-lt"/>
                          <a:ea typeface="+mn-ea"/>
                          <a:cs typeface="+mn-cs"/>
                        </a:rPr>
                      </a:br>
                      <a:r>
                        <a:rPr lang="fr-FR" sz="2000" b="0" i="0" kern="1200" dirty="0">
                          <a:solidFill>
                            <a:schemeClr val="dk1"/>
                          </a:solidFill>
                          <a:effectLst/>
                          <a:latin typeface="+mn-lt"/>
                          <a:ea typeface="+mn-ea"/>
                          <a:cs typeface="+mn-cs"/>
                        </a:rPr>
                        <a:t>The </a:t>
                      </a:r>
                      <a:r>
                        <a:rPr lang="fr-FR" sz="2000" b="0" i="0" kern="1200" dirty="0" err="1">
                          <a:solidFill>
                            <a:schemeClr val="dk1"/>
                          </a:solidFill>
                          <a:effectLst/>
                          <a:latin typeface="+mn-lt"/>
                          <a:ea typeface="+mn-ea"/>
                          <a:cs typeface="+mn-cs"/>
                        </a:rPr>
                        <a:t>answer</a:t>
                      </a:r>
                      <a:r>
                        <a:rPr lang="fr-FR" sz="2000" b="0" i="0" kern="1200" dirty="0">
                          <a:solidFill>
                            <a:schemeClr val="dk1"/>
                          </a:solidFill>
                          <a:effectLst/>
                          <a:latin typeface="+mn-lt"/>
                          <a:ea typeface="+mn-ea"/>
                          <a:cs typeface="+mn-cs"/>
                        </a:rPr>
                        <a:t> </a:t>
                      </a:r>
                      <a:r>
                        <a:rPr lang="fr-FR" sz="2000" b="0" i="0" kern="1200" dirty="0" err="1">
                          <a:solidFill>
                            <a:schemeClr val="dk1"/>
                          </a:solidFill>
                          <a:effectLst/>
                          <a:latin typeface="+mn-lt"/>
                          <a:ea typeface="+mn-ea"/>
                          <a:cs typeface="+mn-cs"/>
                        </a:rPr>
                        <a:t>is</a:t>
                      </a:r>
                      <a:r>
                        <a:rPr lang="fr-FR" sz="2000" b="0" i="0" kern="1200" dirty="0">
                          <a:solidFill>
                            <a:schemeClr val="dk1"/>
                          </a:solidFill>
                          <a:effectLst/>
                          <a:latin typeface="+mn-lt"/>
                          <a:ea typeface="+mn-ea"/>
                          <a:cs typeface="+mn-cs"/>
                        </a:rPr>
                        <a:t> \</a:t>
                      </a:r>
                      <a:r>
                        <a:rPr lang="fr-FR" sz="2000" b="0" i="0" kern="1200" dirty="0" err="1">
                          <a:solidFill>
                            <a:schemeClr val="dk1"/>
                          </a:solidFill>
                          <a:effectLst/>
                          <a:latin typeface="+mn-lt"/>
                          <a:ea typeface="+mn-ea"/>
                          <a:cs typeface="+mn-cs"/>
                        </a:rPr>
                        <a:t>boxed</a:t>
                      </a:r>
                      <a:r>
                        <a:rPr lang="fr-FR" sz="2000" b="0" i="0" kern="1200" dirty="0">
                          <a:solidFill>
                            <a:schemeClr val="dk1"/>
                          </a:solidFill>
                          <a:effectLst/>
                          <a:latin typeface="+mn-lt"/>
                          <a:ea typeface="+mn-ea"/>
                          <a:cs typeface="+mn-cs"/>
                        </a:rPr>
                        <a:t>{\cos(2x)}.</a:t>
                      </a:r>
                      <a:endParaRPr lang="fr-FR" sz="2000" dirty="0"/>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1C387">
                        <a:lumMod val="20000"/>
                        <a:lumOff val="80000"/>
                      </a:srgbClr>
                    </a:solidFill>
                  </a:tcPr>
                </a:tc>
                <a:extLst>
                  <a:ext uri="{0D108BD9-81ED-4DB2-BD59-A6C34878D82A}">
                    <a16:rowId xmlns:a16="http://schemas.microsoft.com/office/drawing/2014/main" val="4259403227"/>
                  </a:ext>
                </a:extLst>
              </a:tr>
            </a:tbl>
          </a:graphicData>
        </a:graphic>
      </p:graphicFrame>
      <p:graphicFrame>
        <p:nvGraphicFramePr>
          <p:cNvPr id="14" name="Table 13">
            <a:extLst>
              <a:ext uri="{FF2B5EF4-FFF2-40B4-BE49-F238E27FC236}">
                <a16:creationId xmlns:a16="http://schemas.microsoft.com/office/drawing/2014/main" id="{98614E7B-0654-8126-E3FF-C12897C7DC01}"/>
              </a:ext>
            </a:extLst>
          </p:cNvPr>
          <p:cNvGraphicFramePr>
            <a:graphicFrameLocks noGrp="1"/>
          </p:cNvGraphicFramePr>
          <p:nvPr>
            <p:extLst>
              <p:ext uri="{D42A27DB-BD31-4B8C-83A1-F6EECF244321}">
                <p14:modId xmlns:p14="http://schemas.microsoft.com/office/powerpoint/2010/main" val="2864500493"/>
              </p:ext>
            </p:extLst>
          </p:nvPr>
        </p:nvGraphicFramePr>
        <p:xfrm>
          <a:off x="9601200" y="2933700"/>
          <a:ext cx="7516091" cy="5036985"/>
        </p:xfrm>
        <a:graphic>
          <a:graphicData uri="http://schemas.openxmlformats.org/drawingml/2006/table">
            <a:tbl>
              <a:tblPr/>
              <a:tblGrid>
                <a:gridCol w="7516091">
                  <a:extLst>
                    <a:ext uri="{9D8B030D-6E8A-4147-A177-3AD203B41FA5}">
                      <a16:colId xmlns:a16="http://schemas.microsoft.com/office/drawing/2014/main" val="1306568623"/>
                    </a:ext>
                  </a:extLst>
                </a:gridCol>
              </a:tblGrid>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i="0" kern="1200" dirty="0">
                          <a:solidFill>
                            <a:schemeClr val="dk1"/>
                          </a:solidFill>
                          <a:effectLst/>
                          <a:latin typeface="Outfit SemiBold" pitchFamily="2" charset="0"/>
                          <a:ea typeface="+mn-ea"/>
                          <a:cs typeface="+mn-cs"/>
                        </a:rPr>
                        <a:t>System (optional)</a:t>
                      </a:r>
                      <a:br>
                        <a:rPr lang="en-US" sz="2000" b="0" i="0" kern="1200" dirty="0">
                          <a:solidFill>
                            <a:schemeClr val="dk1"/>
                          </a:solidFill>
                          <a:effectLst/>
                          <a:latin typeface="+mn-lt"/>
                          <a:ea typeface="+mn-ea"/>
                          <a:cs typeface="+mn-cs"/>
                        </a:rPr>
                      </a:br>
                      <a:r>
                        <a:rPr lang="en-US" sz="2000" b="0" i="0" kern="1200" dirty="0">
                          <a:solidFill>
                            <a:schemeClr val="dk1"/>
                          </a:solidFill>
                          <a:effectLst/>
                          <a:latin typeface="+mn-lt"/>
                          <a:ea typeface="+mn-ea"/>
                          <a:cs typeface="+mn-cs"/>
                        </a:rPr>
                        <a:t>Think step by step and write the final answer in \boxed{}.</a:t>
                      </a:r>
                      <a:endParaRPr lang="fr-FR" sz="2000" dirty="0"/>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B70FE">
                        <a:lumMod val="20000"/>
                        <a:lumOff val="80000"/>
                      </a:srgbClr>
                    </a:solidFill>
                  </a:tcPr>
                </a:tc>
                <a:extLst>
                  <a:ext uri="{0D108BD9-81ED-4DB2-BD59-A6C34878D82A}">
                    <a16:rowId xmlns:a16="http://schemas.microsoft.com/office/drawing/2014/main" val="2437538576"/>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User</a:t>
                      </a:r>
                      <a:br>
                        <a:rPr lang="en-US" sz="2000" b="0" dirty="0"/>
                      </a:br>
                      <a:r>
                        <a:rPr lang="en-US" sz="2000" b="0" i="0" kern="1200" dirty="0">
                          <a:solidFill>
                            <a:schemeClr val="dk1"/>
                          </a:solidFill>
                          <a:effectLst/>
                          <a:latin typeface="Calibri (Body)"/>
                          <a:ea typeface="+mn-ea"/>
                          <a:cs typeface="+mn-cs"/>
                        </a:rPr>
                        <a:t>Simplify the expression $cos^2(x) - sin^2(x)$.</a:t>
                      </a:r>
                      <a:endParaRPr lang="en-US" sz="2000" b="0" dirty="0">
                        <a:latin typeface="Calibri (Body)"/>
                      </a:endParaRPr>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EC810">
                        <a:lumMod val="20000"/>
                        <a:lumOff val="80000"/>
                      </a:srgbClr>
                    </a:solidFill>
                  </a:tcPr>
                </a:tc>
                <a:extLst>
                  <a:ext uri="{0D108BD9-81ED-4DB2-BD59-A6C34878D82A}">
                    <a16:rowId xmlns:a16="http://schemas.microsoft.com/office/drawing/2014/main" val="261735497"/>
                  </a:ext>
                </a:extLst>
              </a:tr>
              <a:tr h="167899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lvl="1"/>
                      <a:r>
                        <a:rPr lang="en-US" sz="2000" b="1" dirty="0">
                          <a:latin typeface="Outfit SemiBold" pitchFamily="2" charset="0"/>
                        </a:rPr>
                        <a:t>Ground-truth</a:t>
                      </a:r>
                      <a:br>
                        <a:rPr lang="en-US" sz="2000" dirty="0"/>
                      </a:br>
                      <a:r>
                        <a:rPr lang="fr-FR" sz="2000" b="0" i="0" kern="1200" dirty="0">
                          <a:solidFill>
                            <a:schemeClr val="dk1"/>
                          </a:solidFill>
                          <a:effectLst/>
                          <a:latin typeface="+mn-lt"/>
                          <a:ea typeface="+mn-ea"/>
                          <a:cs typeface="+mn-cs"/>
                        </a:rPr>
                        <a:t>\cos(2x)</a:t>
                      </a:r>
                      <a:endParaRPr lang="fr-FR" sz="2000" dirty="0"/>
                    </a:p>
                  </a:txBody>
                  <a:tcPr marL="100584" marR="10058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259403227"/>
                  </a:ext>
                </a:extLst>
              </a:tr>
            </a:tbl>
          </a:graphicData>
        </a:graphic>
      </p:graphicFrame>
      <p:sp>
        <p:nvSpPr>
          <p:cNvPr id="19" name="TextBox 18">
            <a:extLst>
              <a:ext uri="{FF2B5EF4-FFF2-40B4-BE49-F238E27FC236}">
                <a16:creationId xmlns:a16="http://schemas.microsoft.com/office/drawing/2014/main" id="{5795CF3E-ED05-AD38-697E-646C9BF2F1BE}"/>
              </a:ext>
            </a:extLst>
          </p:cNvPr>
          <p:cNvSpPr txBox="1"/>
          <p:nvPr/>
        </p:nvSpPr>
        <p:spPr>
          <a:xfrm>
            <a:off x="2426969" y="8106127"/>
            <a:ext cx="3870961" cy="461665"/>
          </a:xfrm>
          <a:prstGeom prst="rect">
            <a:avLst/>
          </a:prstGeom>
          <a:noFill/>
        </p:spPr>
        <p:txBody>
          <a:bodyPr wrap="square">
            <a:spAutoFit/>
          </a:bodyPr>
          <a:lstStyle/>
          <a:p>
            <a:pPr algn="ctr"/>
            <a:r>
              <a:rPr lang="en-US" sz="2400" b="1" dirty="0"/>
              <a:t>Instruction data</a:t>
            </a:r>
          </a:p>
        </p:txBody>
      </p:sp>
      <p:sp>
        <p:nvSpPr>
          <p:cNvPr id="20" name="TextBox 19">
            <a:extLst>
              <a:ext uri="{FF2B5EF4-FFF2-40B4-BE49-F238E27FC236}">
                <a16:creationId xmlns:a16="http://schemas.microsoft.com/office/drawing/2014/main" id="{BA5D79C1-70C8-44AA-0776-FA1069481619}"/>
              </a:ext>
            </a:extLst>
          </p:cNvPr>
          <p:cNvSpPr txBox="1"/>
          <p:nvPr/>
        </p:nvSpPr>
        <p:spPr>
          <a:xfrm>
            <a:off x="11423764" y="8106127"/>
            <a:ext cx="3870961" cy="461665"/>
          </a:xfrm>
          <a:prstGeom prst="rect">
            <a:avLst/>
          </a:prstGeom>
          <a:noFill/>
        </p:spPr>
        <p:txBody>
          <a:bodyPr wrap="square">
            <a:spAutoFit/>
          </a:bodyPr>
          <a:lstStyle/>
          <a:p>
            <a:pPr algn="ctr"/>
            <a:r>
              <a:rPr lang="en-US" sz="2400" b="1" dirty="0"/>
              <a:t>RL data</a:t>
            </a:r>
          </a:p>
        </p:txBody>
      </p:sp>
    </p:spTree>
    <p:extLst>
      <p:ext uri="{BB962C8B-B14F-4D97-AF65-F5344CB8AC3E}">
        <p14:creationId xmlns:p14="http://schemas.microsoft.com/office/powerpoint/2010/main" val="2289985802"/>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DA95-51C9-649A-443E-2DBA889334C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E0C1DA0-1BE8-57B5-142C-BE5AD7199D3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4BADB62-3794-C669-039E-47196C809FE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941A9B1-1C88-C811-3630-3DA39DE5F4E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A1F7AB0-7AAF-A16F-DAA0-DA72E2CEC787}"/>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DD24B83F-DF3B-8D4A-5BD1-12A1E2ED495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4E369DE-C3B5-5D03-5AF7-2AB8AD313A6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356EBB72-0E63-1458-1140-134C18676AD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FC9E8B00-A93C-C4B1-25AE-CB38BF7F6C27}"/>
              </a:ext>
            </a:extLst>
          </p:cNvPr>
          <p:cNvSpPr txBox="1"/>
          <p:nvPr/>
        </p:nvSpPr>
        <p:spPr>
          <a:xfrm>
            <a:off x="1028700" y="9397049"/>
            <a:ext cx="1562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31</a:t>
            </a:r>
          </a:p>
        </p:txBody>
      </p:sp>
      <p:sp>
        <p:nvSpPr>
          <p:cNvPr id="11" name="TextBox 11">
            <a:extLst>
              <a:ext uri="{FF2B5EF4-FFF2-40B4-BE49-F238E27FC236}">
                <a16:creationId xmlns:a16="http://schemas.microsoft.com/office/drawing/2014/main" id="{592509EF-8183-D9A4-43D9-3464A07004CA}"/>
              </a:ext>
            </a:extLst>
          </p:cNvPr>
          <p:cNvSpPr txBox="1"/>
          <p:nvPr/>
        </p:nvSpPr>
        <p:spPr>
          <a:xfrm>
            <a:off x="1028700" y="441961"/>
            <a:ext cx="5753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sp>
        <p:nvSpPr>
          <p:cNvPr id="12" name="TextBox 11">
            <a:extLst>
              <a:ext uri="{FF2B5EF4-FFF2-40B4-BE49-F238E27FC236}">
                <a16:creationId xmlns:a16="http://schemas.microsoft.com/office/drawing/2014/main" id="{774BBFB6-98D5-0F27-41CC-9C1E6DDB9CF8}"/>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generation</a:t>
            </a:r>
          </a:p>
        </p:txBody>
      </p:sp>
      <p:sp>
        <p:nvSpPr>
          <p:cNvPr id="8" name="TextBox 7">
            <a:extLst>
              <a:ext uri="{FF2B5EF4-FFF2-40B4-BE49-F238E27FC236}">
                <a16:creationId xmlns:a16="http://schemas.microsoft.com/office/drawing/2014/main" id="{AC59E016-C3BC-AB53-2B5B-4AB058E174A2}"/>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dirty="0">
                <a:solidFill>
                  <a:srgbClr val="000000"/>
                </a:solidFill>
                <a:latin typeface="Outfit" pitchFamily="2" charset="0"/>
                <a:ea typeface="Outfit Bold"/>
                <a:cs typeface="Outfit Bold"/>
                <a:sym typeface="Outfit Bold"/>
              </a:rPr>
              <a:t>Example: Reasoning data (offline distillation)</a:t>
            </a:r>
          </a:p>
        </p:txBody>
      </p:sp>
      <p:pic>
        <p:nvPicPr>
          <p:cNvPr id="13" name="Picture 12">
            <a:extLst>
              <a:ext uri="{FF2B5EF4-FFF2-40B4-BE49-F238E27FC236}">
                <a16:creationId xmlns:a16="http://schemas.microsoft.com/office/drawing/2014/main" id="{826A9122-DB27-8BF5-9892-5ECADCF1B2EC}"/>
              </a:ext>
            </a:extLst>
          </p:cNvPr>
          <p:cNvPicPr>
            <a:picLocks noChangeAspect="1"/>
          </p:cNvPicPr>
          <p:nvPr/>
        </p:nvPicPr>
        <p:blipFill>
          <a:blip r:embed="rId3"/>
          <a:stretch>
            <a:fillRect/>
          </a:stretch>
        </p:blipFill>
        <p:spPr>
          <a:xfrm>
            <a:off x="1204388" y="4751952"/>
            <a:ext cx="15879225" cy="1847667"/>
          </a:xfrm>
          <a:prstGeom prst="rect">
            <a:avLst/>
          </a:prstGeom>
        </p:spPr>
      </p:pic>
    </p:spTree>
    <p:extLst>
      <p:ext uri="{BB962C8B-B14F-4D97-AF65-F5344CB8AC3E}">
        <p14:creationId xmlns:p14="http://schemas.microsoft.com/office/powerpoint/2010/main" val="294219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6B087-B953-BE63-8C51-EDA9D24BF0B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5F6CFEA-87A1-6F05-FAE0-A108EF3B294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17700FC-6E6C-803F-0DE1-CB3C90A4D21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E6FACA3-88FF-9823-62AE-44800FBED4E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97826724-6270-E1E8-6B02-12161F3CC0A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D1211A20-7E09-77BB-1B05-31003CD5B32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AC57AC8-47BA-C9B3-5747-FE71CA42D71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D3D32D28-29D7-B864-9DD3-2C22A53BBEB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10B85367-F883-585E-DE73-739FF8C1A1EA}"/>
              </a:ext>
            </a:extLst>
          </p:cNvPr>
          <p:cNvSpPr txBox="1"/>
          <p:nvPr/>
        </p:nvSpPr>
        <p:spPr>
          <a:xfrm>
            <a:off x="1028700" y="9397049"/>
            <a:ext cx="1181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32</a:t>
            </a:r>
          </a:p>
        </p:txBody>
      </p:sp>
      <p:sp>
        <p:nvSpPr>
          <p:cNvPr id="12" name="TextBox 11">
            <a:extLst>
              <a:ext uri="{FF2B5EF4-FFF2-40B4-BE49-F238E27FC236}">
                <a16:creationId xmlns:a16="http://schemas.microsoft.com/office/drawing/2014/main" id="{51EC4CF7-18A6-20DA-9793-A926BAAC7857}"/>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Dataset creation</a:t>
            </a:r>
          </a:p>
        </p:txBody>
      </p:sp>
      <p:sp>
        <p:nvSpPr>
          <p:cNvPr id="8" name="TextBox 7">
            <a:extLst>
              <a:ext uri="{FF2B5EF4-FFF2-40B4-BE49-F238E27FC236}">
                <a16:creationId xmlns:a16="http://schemas.microsoft.com/office/drawing/2014/main" id="{234E78D3-A1A9-986B-CF21-0D25FD34D67A}"/>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b="1" dirty="0">
                <a:latin typeface="Outfit" pitchFamily="2" charset="0"/>
              </a:rPr>
              <a:t>🧮 </a:t>
            </a:r>
            <a:r>
              <a:rPr lang="en-US" sz="3600" dirty="0">
                <a:latin typeface="Outfit" pitchFamily="2" charset="0"/>
                <a:ea typeface="Outfit Bold"/>
                <a:cs typeface="Outfit Bold"/>
                <a:sym typeface="Outfit Bold"/>
              </a:rPr>
              <a:t>Example: LFM-1B-Math</a:t>
            </a:r>
          </a:p>
        </p:txBody>
      </p:sp>
      <p:sp>
        <p:nvSpPr>
          <p:cNvPr id="15" name="TextBox 14">
            <a:extLst>
              <a:ext uri="{FF2B5EF4-FFF2-40B4-BE49-F238E27FC236}">
                <a16:creationId xmlns:a16="http://schemas.microsoft.com/office/drawing/2014/main" id="{88AB8F70-6BFD-3A23-EB55-ACB8AB863C35}"/>
              </a:ext>
            </a:extLst>
          </p:cNvPr>
          <p:cNvSpPr txBox="1"/>
          <p:nvPr/>
        </p:nvSpPr>
        <p:spPr>
          <a:xfrm>
            <a:off x="4362450" y="9519384"/>
            <a:ext cx="12524582" cy="307777"/>
          </a:xfrm>
          <a:prstGeom prst="rect">
            <a:avLst/>
          </a:prstGeom>
          <a:noFill/>
        </p:spPr>
        <p:txBody>
          <a:bodyPr wrap="none" rtlCol="0">
            <a:spAutoFit/>
          </a:bodyPr>
          <a:lstStyle/>
          <a:p>
            <a:r>
              <a:rPr lang="en-US" sz="1400" dirty="0" err="1">
                <a:latin typeface="Outfit" pitchFamily="2" charset="0"/>
              </a:rPr>
              <a:t>Seyde</a:t>
            </a:r>
            <a:r>
              <a:rPr lang="en-US" sz="1400" dirty="0">
                <a:latin typeface="Outfit" pitchFamily="2" charset="0"/>
              </a:rPr>
              <a:t> et al. “LFM-1B-Math: Can Small Models Be Concise Reasoners?" </a:t>
            </a:r>
            <a:r>
              <a:rPr lang="en-US" sz="1400" dirty="0">
                <a:latin typeface="Outfit" pitchFamily="2" charset="0"/>
                <a:hlinkClick r:id="rId3">
                  <a:extLst>
                    <a:ext uri="{A12FA001-AC4F-418D-AE19-62706E023703}">
                      <ahyp:hlinkClr xmlns:ahyp="http://schemas.microsoft.com/office/drawing/2018/hyperlinkcolor" val="tx"/>
                    </a:ext>
                  </a:extLst>
                </a:hlinkClick>
              </a:rPr>
              <a:t>liquid.ai/research/lfm-1b-math-can-small-models-be-concise-reasoners</a:t>
            </a:r>
            <a:r>
              <a:rPr lang="en-US" sz="1400" dirty="0">
                <a:latin typeface="Outfit" pitchFamily="2" charset="0"/>
              </a:rPr>
              <a:t>, June 2025.</a:t>
            </a:r>
          </a:p>
        </p:txBody>
      </p:sp>
      <p:sp>
        <p:nvSpPr>
          <p:cNvPr id="17" name="TextBox 11">
            <a:extLst>
              <a:ext uri="{FF2B5EF4-FFF2-40B4-BE49-F238E27FC236}">
                <a16:creationId xmlns:a16="http://schemas.microsoft.com/office/drawing/2014/main" id="{73F40C47-5F3F-02D8-E760-427A7C2E6357}"/>
              </a:ext>
            </a:extLst>
          </p:cNvPr>
          <p:cNvSpPr txBox="1"/>
          <p:nvPr/>
        </p:nvSpPr>
        <p:spPr>
          <a:xfrm>
            <a:off x="1028700" y="441961"/>
            <a:ext cx="666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pic>
        <p:nvPicPr>
          <p:cNvPr id="14" name="Picture 13" descr="A close-up of a white background&#10;&#10;AI-generated content may be incorrect.">
            <a:extLst>
              <a:ext uri="{FF2B5EF4-FFF2-40B4-BE49-F238E27FC236}">
                <a16:creationId xmlns:a16="http://schemas.microsoft.com/office/drawing/2014/main" id="{6A6A839A-3239-3E86-3F0A-EA436159EDEA}"/>
              </a:ext>
            </a:extLst>
          </p:cNvPr>
          <p:cNvPicPr>
            <a:picLocks noChangeAspect="1"/>
          </p:cNvPicPr>
          <p:nvPr/>
        </p:nvPicPr>
        <p:blipFill>
          <a:blip r:embed="rId4">
            <a:extLst>
              <a:ext uri="{28A0092B-C50C-407E-A947-70E740481C1C}">
                <a14:useLocalDpi xmlns:a14="http://schemas.microsoft.com/office/drawing/2010/main" val="0"/>
              </a:ext>
            </a:extLst>
          </a:blip>
          <a:srcRect t="12895"/>
          <a:stretch>
            <a:fillRect/>
          </a:stretch>
        </p:blipFill>
        <p:spPr>
          <a:xfrm>
            <a:off x="494514" y="4679768"/>
            <a:ext cx="17298973" cy="2597332"/>
          </a:xfrm>
          <a:prstGeom prst="rect">
            <a:avLst/>
          </a:prstGeom>
        </p:spPr>
      </p:pic>
      <p:sp>
        <p:nvSpPr>
          <p:cNvPr id="19" name="TextBox 18">
            <a:extLst>
              <a:ext uri="{FF2B5EF4-FFF2-40B4-BE49-F238E27FC236}">
                <a16:creationId xmlns:a16="http://schemas.microsoft.com/office/drawing/2014/main" id="{EB456FD9-6178-53A5-DCE1-171FFF79D837}"/>
              </a:ext>
            </a:extLst>
          </p:cNvPr>
          <p:cNvSpPr txBox="1"/>
          <p:nvPr/>
        </p:nvSpPr>
        <p:spPr>
          <a:xfrm>
            <a:off x="997433" y="3644325"/>
            <a:ext cx="4038600" cy="584775"/>
          </a:xfrm>
          <a:prstGeom prst="rect">
            <a:avLst/>
          </a:prstGeom>
          <a:noFill/>
        </p:spPr>
        <p:txBody>
          <a:bodyPr wrap="square">
            <a:spAutoFit/>
          </a:bodyPr>
          <a:lstStyle/>
          <a:p>
            <a:r>
              <a:rPr lang="en-US" sz="3200" b="1" dirty="0">
                <a:latin typeface="Outfit" pitchFamily="2" charset="0"/>
                <a:ea typeface="Outfit Bold"/>
                <a:cs typeface="Outfit Bold"/>
                <a:sym typeface="Outfit Bold"/>
              </a:rPr>
              <a:t>Instruction dataset:</a:t>
            </a:r>
            <a:endParaRPr lang="en-US" sz="3200" b="1" dirty="0"/>
          </a:p>
        </p:txBody>
      </p:sp>
      <p:sp>
        <p:nvSpPr>
          <p:cNvPr id="20" name="TextBox 19">
            <a:extLst>
              <a:ext uri="{FF2B5EF4-FFF2-40B4-BE49-F238E27FC236}">
                <a16:creationId xmlns:a16="http://schemas.microsoft.com/office/drawing/2014/main" id="{60184AF8-0DA2-8130-28E8-8F5C2AC37DA5}"/>
              </a:ext>
            </a:extLst>
          </p:cNvPr>
          <p:cNvSpPr txBox="1"/>
          <p:nvPr/>
        </p:nvSpPr>
        <p:spPr>
          <a:xfrm>
            <a:off x="9649618" y="3644325"/>
            <a:ext cx="4038600" cy="584775"/>
          </a:xfrm>
          <a:prstGeom prst="rect">
            <a:avLst/>
          </a:prstGeom>
          <a:noFill/>
        </p:spPr>
        <p:txBody>
          <a:bodyPr wrap="square">
            <a:spAutoFit/>
          </a:bodyPr>
          <a:lstStyle/>
          <a:p>
            <a:r>
              <a:rPr lang="en-US" sz="3200" b="1" dirty="0">
                <a:latin typeface="Outfit" pitchFamily="2" charset="0"/>
                <a:ea typeface="Outfit Bold"/>
                <a:cs typeface="Outfit Bold"/>
                <a:sym typeface="Outfit Bold"/>
              </a:rPr>
              <a:t>RL dataset:</a:t>
            </a:r>
            <a:endParaRPr lang="en-US" sz="3200" b="1" dirty="0"/>
          </a:p>
        </p:txBody>
      </p:sp>
    </p:spTree>
    <p:extLst>
      <p:ext uri="{BB962C8B-B14F-4D97-AF65-F5344CB8AC3E}">
        <p14:creationId xmlns:p14="http://schemas.microsoft.com/office/powerpoint/2010/main" val="3424987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3A43-C244-A908-8433-4A3FDA52FC6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98C68D9-7757-3227-317B-0BA731C1BA7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F8D0917-087B-7276-752D-5A0E68FDCE4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AD68D17-5E8B-D8CB-817E-2F4A9192A2D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9DD14301-FC85-9C94-3D0D-F3B33F1D27A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8AF1CAD-69B6-B6D5-3191-0C4614AE59E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D08AAF1-DE60-C271-3D54-1C6385E53B8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F61EB00D-1AAB-22E6-072A-D07FC11EDF2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E0DB3E1C-2324-08CF-6EBB-ED7390F3168C}"/>
              </a:ext>
            </a:extLst>
          </p:cNvPr>
          <p:cNvSpPr txBox="1"/>
          <p:nvPr/>
        </p:nvSpPr>
        <p:spPr>
          <a:xfrm>
            <a:off x="1028700" y="9397049"/>
            <a:ext cx="1333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33</a:t>
            </a:r>
          </a:p>
        </p:txBody>
      </p:sp>
      <p:sp>
        <p:nvSpPr>
          <p:cNvPr id="11" name="TextBox 11">
            <a:extLst>
              <a:ext uri="{FF2B5EF4-FFF2-40B4-BE49-F238E27FC236}">
                <a16:creationId xmlns:a16="http://schemas.microsoft.com/office/drawing/2014/main" id="{71395787-7717-7089-0BB9-517B6CE690E5}"/>
              </a:ext>
            </a:extLst>
          </p:cNvPr>
          <p:cNvSpPr txBox="1"/>
          <p:nvPr/>
        </p:nvSpPr>
        <p:spPr>
          <a:xfrm>
            <a:off x="1028700" y="441961"/>
            <a:ext cx="5067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sp>
        <p:nvSpPr>
          <p:cNvPr id="12" name="TextBox 11">
            <a:extLst>
              <a:ext uri="{FF2B5EF4-FFF2-40B4-BE49-F238E27FC236}">
                <a16:creationId xmlns:a16="http://schemas.microsoft.com/office/drawing/2014/main" id="{4A00B9EA-211D-4F70-A133-900DCE54606C}"/>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Reward functions</a:t>
            </a:r>
          </a:p>
        </p:txBody>
      </p:sp>
      <p:sp>
        <p:nvSpPr>
          <p:cNvPr id="17" name="Rectangle 5">
            <a:extLst>
              <a:ext uri="{FF2B5EF4-FFF2-40B4-BE49-F238E27FC236}">
                <a16:creationId xmlns:a16="http://schemas.microsoft.com/office/drawing/2014/main" id="{1376FAFA-CFAC-140C-132B-413CBCFA070A}"/>
              </a:ext>
            </a:extLst>
          </p:cNvPr>
          <p:cNvSpPr>
            <a:spLocks noChangeArrowheads="1"/>
          </p:cNvSpPr>
          <p:nvPr/>
        </p:nvSpPr>
        <p:spPr bwMode="auto">
          <a:xfrm>
            <a:off x="3853208" y="4490592"/>
            <a:ext cx="10576613" cy="1550252"/>
          </a:xfrm>
          <a:prstGeom prst="rect">
            <a:avLst/>
          </a:prstGeom>
          <a:solidFill>
            <a:srgbClr val="F9FAFB"/>
          </a:solidFill>
          <a:ln w="635000">
            <a:solidFill>
              <a:srgbClr val="F9FAF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1377" rIns="0" bIns="271377"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fr-FR" altLang="fr-FR" sz="2400" b="0" i="0" u="none" strike="noStrike" cap="none" normalizeH="0" baseline="0" dirty="0" err="1">
                <a:ln>
                  <a:noFill/>
                </a:ln>
                <a:solidFill>
                  <a:srgbClr val="A626A4"/>
                </a:solidFill>
                <a:effectLst/>
                <a:latin typeface="IBM Plex Mono" panose="020B0509050203000203" pitchFamily="49" charset="0"/>
              </a:rPr>
              <a:t>def</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err="1">
                <a:ln>
                  <a:noFill/>
                </a:ln>
                <a:solidFill>
                  <a:srgbClr val="4078F2"/>
                </a:solidFill>
                <a:effectLst/>
                <a:latin typeface="IBM Plex Mono" panose="020B0509050203000203" pitchFamily="49" charset="0"/>
              </a:rPr>
              <a:t>reward_len</a:t>
            </a:r>
            <a:r>
              <a:rPr kumimoji="0" lang="fr-FR" altLang="fr-FR" sz="2400" b="0" i="0" u="none" strike="noStrike" cap="none" normalizeH="0" baseline="0" dirty="0">
                <a:ln>
                  <a:noFill/>
                </a:ln>
                <a:solidFill>
                  <a:srgbClr val="4A5565"/>
                </a:solidFill>
                <a:effectLst/>
                <a:latin typeface="IBM Plex Mono" panose="020B0509050203000203" pitchFamily="49" charset="0"/>
              </a:rPr>
              <a:t>(</a:t>
            </a:r>
            <a:r>
              <a:rPr kumimoji="0" lang="fr-FR" altLang="fr-FR" sz="2400" b="0" i="0" u="none" strike="noStrike" cap="none" normalizeH="0" baseline="0" dirty="0" err="1">
                <a:ln>
                  <a:noFill/>
                </a:ln>
                <a:solidFill>
                  <a:srgbClr val="4A5565"/>
                </a:solidFill>
                <a:effectLst/>
                <a:latin typeface="IBM Plex Mono" panose="020B0509050203000203" pitchFamily="49" charset="0"/>
              </a:rPr>
              <a:t>answer</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err="1">
                <a:ln>
                  <a:noFill/>
                </a:ln>
                <a:solidFill>
                  <a:srgbClr val="4A5565"/>
                </a:solidFill>
                <a:effectLst/>
                <a:latin typeface="IBM Plex Mono" panose="020B0509050203000203" pitchFamily="49" charset="0"/>
              </a:rPr>
              <a:t>kwargs</a:t>
            </a:r>
            <a:r>
              <a:rPr kumimoji="0" lang="fr-FR" altLang="fr-FR" sz="2400" b="0" i="0" u="none" strike="noStrike" cap="none" normalizeH="0" baseline="0" dirty="0">
                <a:ln>
                  <a:noFill/>
                </a:ln>
                <a:solidFill>
                  <a:srgbClr val="4A5565"/>
                </a:solidFill>
                <a:effectLst/>
                <a:latin typeface="IBM Plex Mono" panose="020B0509050203000203" pitchFamily="49" charset="0"/>
              </a:rPr>
              <a:t>):</a:t>
            </a:r>
            <a:endParaRPr lang="fr-FR" altLang="fr-FR" sz="2400" dirty="0">
              <a:solidFill>
                <a:srgbClr val="4A5565"/>
              </a:solidFill>
              <a:latin typeface="IBM Plex Mono" panose="020B0509050203000203" pitchFamily="49" charset="0"/>
            </a:endParaRPr>
          </a:p>
          <a:p>
            <a:pPr lvl="0" eaLnBrk="0" fontAlgn="base" hangingPunct="0">
              <a:lnSpc>
                <a:spcPct val="200000"/>
              </a:lnSpc>
              <a:spcBef>
                <a:spcPct val="0"/>
              </a:spcBef>
              <a:spcAft>
                <a:spcPct val="0"/>
              </a:spcAft>
            </a:pP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a:ln>
                  <a:noFill/>
                </a:ln>
                <a:solidFill>
                  <a:srgbClr val="A626A4"/>
                </a:solidFill>
                <a:effectLst/>
                <a:latin typeface="IBM Plex Mono" panose="020B0509050203000203" pitchFamily="49" charset="0"/>
              </a:rPr>
              <a:t>return</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a:ln>
                  <a:noFill/>
                </a:ln>
                <a:solidFill>
                  <a:srgbClr val="C18401"/>
                </a:solidFill>
                <a:effectLst/>
                <a:latin typeface="IBM Plex Mono" panose="020B0509050203000203" pitchFamily="49" charset="0"/>
              </a:rPr>
              <a:t>abs</a:t>
            </a:r>
            <a:r>
              <a:rPr kumimoji="0" lang="fr-FR" altLang="fr-FR" sz="2400" b="0" i="0" u="none" strike="noStrike" cap="none" normalizeH="0" baseline="0" dirty="0">
                <a:ln>
                  <a:noFill/>
                </a:ln>
                <a:solidFill>
                  <a:srgbClr val="4A5565"/>
                </a:solidFill>
                <a:effectLst/>
                <a:latin typeface="IBM Plex Mono" panose="020B0509050203000203" pitchFamily="49" charset="0"/>
              </a:rPr>
              <a:t>(50 - </a:t>
            </a:r>
            <a:r>
              <a:rPr kumimoji="0" lang="fr-FR" altLang="fr-FR" sz="2400" b="0" i="0" u="none" strike="noStrike" cap="none" normalizeH="0" baseline="0" dirty="0" err="1">
                <a:ln>
                  <a:noFill/>
                </a:ln>
                <a:solidFill>
                  <a:srgbClr val="C18401"/>
                </a:solidFill>
                <a:effectLst/>
                <a:latin typeface="IBM Plex Mono" panose="020B0509050203000203" pitchFamily="49" charset="0"/>
              </a:rPr>
              <a:t>len</a:t>
            </a:r>
            <a:r>
              <a:rPr kumimoji="0" lang="fr-FR" altLang="fr-FR" sz="2400" b="0" i="0" u="none" strike="noStrike" cap="none" normalizeH="0" baseline="0" dirty="0">
                <a:ln>
                  <a:noFill/>
                </a:ln>
                <a:solidFill>
                  <a:srgbClr val="4A5565"/>
                </a:solidFill>
                <a:effectLst/>
                <a:latin typeface="IBM Plex Mono" panose="020B0509050203000203" pitchFamily="49" charset="0"/>
              </a:rPr>
              <a:t>(</a:t>
            </a:r>
            <a:r>
              <a:rPr kumimoji="0" lang="fr-FR" altLang="fr-FR" sz="2400" b="0" i="0" u="none" strike="noStrike" cap="none" normalizeH="0" baseline="0" dirty="0" err="1">
                <a:ln>
                  <a:noFill/>
                </a:ln>
                <a:solidFill>
                  <a:srgbClr val="4A5565"/>
                </a:solidFill>
                <a:effectLst/>
                <a:latin typeface="IBM Plex Mono" panose="020B0509050203000203" pitchFamily="49" charset="0"/>
              </a:rPr>
              <a:t>answer</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a:ln>
                  <a:noFill/>
                </a:ln>
                <a:solidFill>
                  <a:srgbClr val="A626A4"/>
                </a:solidFill>
                <a:effectLst/>
                <a:latin typeface="IBM Plex Mono" panose="020B0509050203000203" pitchFamily="49" charset="0"/>
              </a:rPr>
              <a:t>for</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lang="fr-FR" altLang="fr-FR" sz="2400" dirty="0" err="1">
                <a:solidFill>
                  <a:srgbClr val="4A5565"/>
                </a:solidFill>
                <a:latin typeface="IBM Plex Mono" panose="020B0509050203000203" pitchFamily="49" charset="0"/>
              </a:rPr>
              <a:t>answer</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kumimoji="0" lang="fr-FR" altLang="fr-FR" sz="2400" b="0" i="0" u="none" strike="noStrike" cap="none" normalizeH="0" baseline="0" dirty="0">
                <a:ln>
                  <a:noFill/>
                </a:ln>
                <a:solidFill>
                  <a:srgbClr val="A626A4"/>
                </a:solidFill>
                <a:effectLst/>
                <a:latin typeface="IBM Plex Mono" panose="020B0509050203000203" pitchFamily="49" charset="0"/>
              </a:rPr>
              <a:t>in</a:t>
            </a:r>
            <a:r>
              <a:rPr kumimoji="0" lang="fr-FR" altLang="fr-FR" sz="2400" b="0" i="0" u="none" strike="noStrike" cap="none" normalizeH="0" baseline="0" dirty="0">
                <a:ln>
                  <a:noFill/>
                </a:ln>
                <a:solidFill>
                  <a:srgbClr val="4A5565"/>
                </a:solidFill>
                <a:effectLst/>
                <a:latin typeface="IBM Plex Mono" panose="020B0509050203000203" pitchFamily="49" charset="0"/>
              </a:rPr>
              <a:t> </a:t>
            </a:r>
            <a:r>
              <a:rPr lang="fr-FR" altLang="fr-FR" sz="2400" dirty="0" err="1">
                <a:solidFill>
                  <a:srgbClr val="4A5565"/>
                </a:solidFill>
                <a:latin typeface="IBM Plex Mono" panose="020B0509050203000203" pitchFamily="49" charset="0"/>
              </a:rPr>
              <a:t>answers</a:t>
            </a:r>
            <a:r>
              <a:rPr kumimoji="0" lang="fr-FR" altLang="fr-FR" sz="2400" b="0" i="0" u="none" strike="noStrike" cap="none" normalizeH="0" baseline="0" dirty="0">
                <a:ln>
                  <a:noFill/>
                </a:ln>
                <a:solidFill>
                  <a:srgbClr val="4A5565"/>
                </a:solidFill>
                <a:effectLst/>
                <a:latin typeface="IBM Plex Mono" panose="020B0509050203000203" pitchFamily="49" charset="0"/>
              </a:rPr>
              <a:t>]</a:t>
            </a:r>
            <a:r>
              <a:rPr kumimoji="0" lang="fr-FR" altLang="fr-FR" sz="2400" b="0" i="0" u="none" strike="noStrike" cap="none" normalizeH="0" baseline="0" dirty="0">
                <a:ln>
                  <a:noFill/>
                </a:ln>
                <a:solidFill>
                  <a:schemeClr val="tx1"/>
                </a:solidFill>
                <a:effectLst/>
              </a:rPr>
              <a:t> </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5A41D6FA-685E-4B82-E2DF-2995181897A7}"/>
              </a:ext>
            </a:extLst>
          </p:cNvPr>
          <p:cNvSpPr txBox="1"/>
          <p:nvPr/>
        </p:nvSpPr>
        <p:spPr>
          <a:xfrm>
            <a:off x="4121378" y="6932593"/>
            <a:ext cx="10040275" cy="954107"/>
          </a:xfrm>
          <a:prstGeom prst="rect">
            <a:avLst/>
          </a:prstGeom>
          <a:noFill/>
        </p:spPr>
        <p:txBody>
          <a:bodyPr wrap="square">
            <a:spAutoFit/>
          </a:bodyPr>
          <a:lstStyle/>
          <a:p>
            <a:pPr algn="ctr"/>
            <a:r>
              <a:rPr lang="en-US" sz="2800" b="1" dirty="0"/>
              <a:t>🎯 Reward the model if the answer is about 50 characters</a:t>
            </a:r>
          </a:p>
        </p:txBody>
      </p:sp>
      <p:sp>
        <p:nvSpPr>
          <p:cNvPr id="19" name="TextBox 18">
            <a:extLst>
              <a:ext uri="{FF2B5EF4-FFF2-40B4-BE49-F238E27FC236}">
                <a16:creationId xmlns:a16="http://schemas.microsoft.com/office/drawing/2014/main" id="{12EA03A8-0009-97D7-0BB8-D7F93A29021D}"/>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dirty="0">
                <a:solidFill>
                  <a:srgbClr val="000000"/>
                </a:solidFill>
                <a:latin typeface="Outfit" pitchFamily="2" charset="0"/>
                <a:ea typeface="Outfit Bold"/>
                <a:cs typeface="Outfit Bold"/>
                <a:sym typeface="Outfit Bold"/>
              </a:rPr>
              <a:t>Example: Summarization model</a:t>
            </a:r>
          </a:p>
        </p:txBody>
      </p:sp>
    </p:spTree>
    <p:extLst>
      <p:ext uri="{BB962C8B-B14F-4D97-AF65-F5344CB8AC3E}">
        <p14:creationId xmlns:p14="http://schemas.microsoft.com/office/powerpoint/2010/main" val="3551727552"/>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13941-24BD-6C3E-14A1-1473F9B6223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A44EB52-7CB5-4244-6ECA-3978B1DD40F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C3E7312-8463-6E1F-D56F-67DF9691303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8714FF9-CBE5-6C42-0B3A-8797A5A9BC6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D14A3F6-7887-1661-17A0-826957C1AEA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E8CE81C-F451-5692-A086-E3738BD74EB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3B8EA24-1998-70BD-2B4E-EE2B5FB5B40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C81B990C-F3F0-CC1B-1767-33F7224C2C6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72B47B8F-F3CC-C344-2D62-9112E1F7F5D6}"/>
              </a:ext>
            </a:extLst>
          </p:cNvPr>
          <p:cNvSpPr txBox="1"/>
          <p:nvPr/>
        </p:nvSpPr>
        <p:spPr>
          <a:xfrm>
            <a:off x="1028700" y="9397049"/>
            <a:ext cx="1333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34</a:t>
            </a:r>
          </a:p>
        </p:txBody>
      </p:sp>
      <p:sp>
        <p:nvSpPr>
          <p:cNvPr id="11" name="TextBox 11">
            <a:extLst>
              <a:ext uri="{FF2B5EF4-FFF2-40B4-BE49-F238E27FC236}">
                <a16:creationId xmlns:a16="http://schemas.microsoft.com/office/drawing/2014/main" id="{35F4BF48-8C20-ECF8-E2B3-5AF228B2CA35}"/>
              </a:ext>
            </a:extLst>
          </p:cNvPr>
          <p:cNvSpPr txBox="1"/>
          <p:nvPr/>
        </p:nvSpPr>
        <p:spPr>
          <a:xfrm>
            <a:off x="1028700" y="441961"/>
            <a:ext cx="52197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pic>
        <p:nvPicPr>
          <p:cNvPr id="47" name="Picture 46">
            <a:extLst>
              <a:ext uri="{FF2B5EF4-FFF2-40B4-BE49-F238E27FC236}">
                <a16:creationId xmlns:a16="http://schemas.microsoft.com/office/drawing/2014/main" id="{F471758A-DEFA-5018-7C4C-65F4E25B619F}"/>
              </a:ext>
            </a:extLst>
          </p:cNvPr>
          <p:cNvPicPr>
            <a:picLocks noChangeAspect="1"/>
          </p:cNvPicPr>
          <p:nvPr/>
        </p:nvPicPr>
        <p:blipFill>
          <a:blip r:embed="rId3"/>
          <a:stretch>
            <a:fillRect/>
          </a:stretch>
        </p:blipFill>
        <p:spPr>
          <a:xfrm>
            <a:off x="11863290" y="1173293"/>
            <a:ext cx="4138710" cy="7870935"/>
          </a:xfrm>
          <a:prstGeom prst="rect">
            <a:avLst/>
          </a:prstGeom>
        </p:spPr>
      </p:pic>
      <p:sp>
        <p:nvSpPr>
          <p:cNvPr id="52" name="TextBox 51">
            <a:extLst>
              <a:ext uri="{FF2B5EF4-FFF2-40B4-BE49-F238E27FC236}">
                <a16:creationId xmlns:a16="http://schemas.microsoft.com/office/drawing/2014/main" id="{39C61CB2-618E-DE9A-C37B-9FDFA23D6B15}"/>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GRPO</a:t>
            </a:r>
          </a:p>
        </p:txBody>
      </p:sp>
      <p:sp>
        <p:nvSpPr>
          <p:cNvPr id="8" name="TextBox 12">
            <a:extLst>
              <a:ext uri="{FF2B5EF4-FFF2-40B4-BE49-F238E27FC236}">
                <a16:creationId xmlns:a16="http://schemas.microsoft.com/office/drawing/2014/main" id="{A8B2895A-EF08-0FA1-9397-66D383C9F1DB}"/>
              </a:ext>
            </a:extLst>
          </p:cNvPr>
          <p:cNvSpPr txBox="1"/>
          <p:nvPr/>
        </p:nvSpPr>
        <p:spPr>
          <a:xfrm>
            <a:off x="1981200" y="3470460"/>
            <a:ext cx="7120533" cy="425566"/>
          </a:xfrm>
          <a:prstGeom prst="rect">
            <a:avLst/>
          </a:prstGeom>
        </p:spPr>
        <p:txBody>
          <a:bodyPr lIns="0" tIns="0" rIns="0" bIns="0" rtlCol="0" anchor="t">
            <a:spAutoFit/>
          </a:bodyPr>
          <a:lstStyle/>
          <a:p>
            <a:pPr>
              <a:lnSpc>
                <a:spcPts val="3499"/>
              </a:lnSpc>
            </a:pPr>
            <a:r>
              <a:rPr lang="en-US" sz="2800" dirty="0">
                <a:latin typeface="Outfit" pitchFamily="2" charset="0"/>
              </a:rPr>
              <a:t>Provides baseline probability estimates</a:t>
            </a:r>
            <a:endParaRPr lang="en-US" sz="2499" dirty="0">
              <a:solidFill>
                <a:srgbClr val="333333"/>
              </a:solidFill>
              <a:latin typeface="Outfit" pitchFamily="2" charset="0"/>
              <a:ea typeface="Outfit"/>
              <a:cs typeface="Outfit"/>
              <a:sym typeface="Outfit"/>
            </a:endParaRPr>
          </a:p>
        </p:txBody>
      </p:sp>
      <p:sp>
        <p:nvSpPr>
          <p:cNvPr id="12" name="TextBox 13">
            <a:extLst>
              <a:ext uri="{FF2B5EF4-FFF2-40B4-BE49-F238E27FC236}">
                <a16:creationId xmlns:a16="http://schemas.microsoft.com/office/drawing/2014/main" id="{14561C17-2E0A-6904-5E1F-DA24DD7A23F4}"/>
              </a:ext>
            </a:extLst>
          </p:cNvPr>
          <p:cNvSpPr txBox="1"/>
          <p:nvPr/>
        </p:nvSpPr>
        <p:spPr>
          <a:xfrm>
            <a:off x="1981200" y="2717682"/>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Reference model</a:t>
            </a:r>
          </a:p>
        </p:txBody>
      </p:sp>
      <p:sp>
        <p:nvSpPr>
          <p:cNvPr id="13" name="TextBox 14">
            <a:extLst>
              <a:ext uri="{FF2B5EF4-FFF2-40B4-BE49-F238E27FC236}">
                <a16:creationId xmlns:a16="http://schemas.microsoft.com/office/drawing/2014/main" id="{61144874-A948-25CD-7869-12BCB510DE7E}"/>
              </a:ext>
            </a:extLst>
          </p:cNvPr>
          <p:cNvSpPr txBox="1"/>
          <p:nvPr/>
        </p:nvSpPr>
        <p:spPr>
          <a:xfrm>
            <a:off x="1981200" y="5540862"/>
            <a:ext cx="7120533" cy="878959"/>
          </a:xfrm>
          <a:prstGeom prst="rect">
            <a:avLst/>
          </a:prstGeom>
        </p:spPr>
        <p:txBody>
          <a:bodyPr lIns="0" tIns="0" rIns="0" bIns="0" rtlCol="0" anchor="t">
            <a:spAutoFit/>
          </a:bodyPr>
          <a:lstStyle/>
          <a:p>
            <a:pPr>
              <a:lnSpc>
                <a:spcPts val="3499"/>
              </a:lnSpc>
            </a:pPr>
            <a:r>
              <a:rPr lang="en-US" sz="2800" noProof="0" dirty="0">
                <a:latin typeface="Outfit" pitchFamily="2" charset="0"/>
              </a:rPr>
              <a:t>Compares policy vs. reference model log-probabilities for chosen/rejected answers</a:t>
            </a:r>
            <a:endParaRPr lang="en-US" sz="2499" noProof="0" dirty="0">
              <a:solidFill>
                <a:srgbClr val="333333"/>
              </a:solidFill>
              <a:latin typeface="Outfit" pitchFamily="2" charset="0"/>
              <a:ea typeface="Outfit"/>
              <a:cs typeface="Outfit"/>
              <a:sym typeface="Outfit"/>
            </a:endParaRPr>
          </a:p>
        </p:txBody>
      </p:sp>
      <p:sp>
        <p:nvSpPr>
          <p:cNvPr id="14" name="TextBox 15">
            <a:extLst>
              <a:ext uri="{FF2B5EF4-FFF2-40B4-BE49-F238E27FC236}">
                <a16:creationId xmlns:a16="http://schemas.microsoft.com/office/drawing/2014/main" id="{47BE7823-1F8C-EE79-8118-6CF1BFC360BA}"/>
              </a:ext>
            </a:extLst>
          </p:cNvPr>
          <p:cNvSpPr txBox="1"/>
          <p:nvPr/>
        </p:nvSpPr>
        <p:spPr>
          <a:xfrm>
            <a:off x="1981200" y="4788085"/>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Log-probability ratios</a:t>
            </a:r>
          </a:p>
        </p:txBody>
      </p:sp>
      <p:sp>
        <p:nvSpPr>
          <p:cNvPr id="15" name="TextBox 16">
            <a:extLst>
              <a:ext uri="{FF2B5EF4-FFF2-40B4-BE49-F238E27FC236}">
                <a16:creationId xmlns:a16="http://schemas.microsoft.com/office/drawing/2014/main" id="{CD718CC0-DD0A-8249-5CA8-B799F083489D}"/>
              </a:ext>
            </a:extLst>
          </p:cNvPr>
          <p:cNvSpPr txBox="1"/>
          <p:nvPr/>
        </p:nvSpPr>
        <p:spPr>
          <a:xfrm>
            <a:off x="1981200" y="7611265"/>
            <a:ext cx="7120533" cy="878959"/>
          </a:xfrm>
          <a:prstGeom prst="rect">
            <a:avLst/>
          </a:prstGeom>
        </p:spPr>
        <p:txBody>
          <a:bodyPr lIns="0" tIns="0" rIns="0" bIns="0" rtlCol="0" anchor="t">
            <a:spAutoFit/>
          </a:bodyPr>
          <a:lstStyle/>
          <a:p>
            <a:pPr>
              <a:lnSpc>
                <a:spcPts val="3499"/>
              </a:lnSpc>
            </a:pPr>
            <a:r>
              <a:rPr lang="en-US" sz="2800" dirty="0">
                <a:latin typeface="Outfit" pitchFamily="2" charset="0"/>
              </a:rPr>
              <a:t>Optimizes sigmoid of log-prob differences to match human preferences</a:t>
            </a:r>
            <a:endParaRPr lang="en-US" sz="2499" dirty="0">
              <a:solidFill>
                <a:srgbClr val="333333"/>
              </a:solidFill>
              <a:latin typeface="Outfit" pitchFamily="2" charset="0"/>
              <a:ea typeface="Outfit"/>
              <a:cs typeface="Outfit"/>
              <a:sym typeface="Outfit"/>
            </a:endParaRPr>
          </a:p>
        </p:txBody>
      </p:sp>
      <p:sp>
        <p:nvSpPr>
          <p:cNvPr id="16" name="TextBox 17">
            <a:extLst>
              <a:ext uri="{FF2B5EF4-FFF2-40B4-BE49-F238E27FC236}">
                <a16:creationId xmlns:a16="http://schemas.microsoft.com/office/drawing/2014/main" id="{2D235989-E19A-1EB9-4B7E-109761C9FA22}"/>
              </a:ext>
            </a:extLst>
          </p:cNvPr>
          <p:cNvSpPr txBox="1"/>
          <p:nvPr/>
        </p:nvSpPr>
        <p:spPr>
          <a:xfrm>
            <a:off x="1981200" y="6858487"/>
            <a:ext cx="7120533" cy="504825"/>
          </a:xfrm>
          <a:prstGeom prst="rect">
            <a:avLst/>
          </a:prstGeom>
        </p:spPr>
        <p:txBody>
          <a:bodyPr lIns="0" tIns="0" rIns="0" bIns="0" rtlCol="0" anchor="t">
            <a:spAutoFit/>
          </a:bodyPr>
          <a:lstStyle/>
          <a:p>
            <a:pPr algn="just">
              <a:lnSpc>
                <a:spcPts val="4199"/>
              </a:lnSpc>
            </a:pPr>
            <a:r>
              <a:rPr lang="en-US" sz="2999" b="1" dirty="0">
                <a:solidFill>
                  <a:srgbClr val="333333"/>
                </a:solidFill>
                <a:latin typeface="Outfit Bold"/>
                <a:ea typeface="Outfit Bold"/>
                <a:cs typeface="Outfit Bold"/>
                <a:sym typeface="Outfit Bold"/>
              </a:rPr>
              <a:t>Bradley-Terry loss</a:t>
            </a:r>
          </a:p>
        </p:txBody>
      </p:sp>
      <p:sp>
        <p:nvSpPr>
          <p:cNvPr id="17" name="AutoShape 18">
            <a:extLst>
              <a:ext uri="{FF2B5EF4-FFF2-40B4-BE49-F238E27FC236}">
                <a16:creationId xmlns:a16="http://schemas.microsoft.com/office/drawing/2014/main" id="{E6E88ECC-4052-C333-EE5D-DB82A00070A3}"/>
              </a:ext>
            </a:extLst>
          </p:cNvPr>
          <p:cNvSpPr/>
          <p:nvPr/>
        </p:nvSpPr>
        <p:spPr>
          <a:xfrm>
            <a:off x="1981200" y="3370447"/>
            <a:ext cx="7120533" cy="0"/>
          </a:xfrm>
          <a:prstGeom prst="line">
            <a:avLst/>
          </a:prstGeom>
          <a:ln w="28575" cap="flat">
            <a:solidFill>
              <a:srgbClr val="333333"/>
            </a:solidFill>
            <a:prstDash val="solid"/>
            <a:headEnd type="none" w="sm" len="sm"/>
            <a:tailEnd type="none" w="sm" len="sm"/>
          </a:ln>
        </p:spPr>
        <p:txBody>
          <a:bodyPr/>
          <a:lstStyle/>
          <a:p>
            <a:endParaRPr lang="en-US" dirty="0"/>
          </a:p>
        </p:txBody>
      </p:sp>
      <p:sp>
        <p:nvSpPr>
          <p:cNvPr id="18" name="AutoShape 19">
            <a:extLst>
              <a:ext uri="{FF2B5EF4-FFF2-40B4-BE49-F238E27FC236}">
                <a16:creationId xmlns:a16="http://schemas.microsoft.com/office/drawing/2014/main" id="{2AADF351-13A3-8DEE-656D-BAD60F7B049A}"/>
              </a:ext>
            </a:extLst>
          </p:cNvPr>
          <p:cNvSpPr/>
          <p:nvPr/>
        </p:nvSpPr>
        <p:spPr>
          <a:xfrm>
            <a:off x="1981200" y="5440548"/>
            <a:ext cx="7120533" cy="0"/>
          </a:xfrm>
          <a:prstGeom prst="line">
            <a:avLst/>
          </a:prstGeom>
          <a:ln w="28575" cap="flat">
            <a:solidFill>
              <a:srgbClr val="333333"/>
            </a:solidFill>
            <a:prstDash val="solid"/>
            <a:headEnd type="none" w="sm" len="sm"/>
            <a:tailEnd type="none" w="sm" len="sm"/>
          </a:ln>
        </p:spPr>
        <p:txBody>
          <a:bodyPr/>
          <a:lstStyle/>
          <a:p>
            <a:endParaRPr lang="en-US"/>
          </a:p>
        </p:txBody>
      </p:sp>
      <p:sp>
        <p:nvSpPr>
          <p:cNvPr id="19" name="AutoShape 20">
            <a:extLst>
              <a:ext uri="{FF2B5EF4-FFF2-40B4-BE49-F238E27FC236}">
                <a16:creationId xmlns:a16="http://schemas.microsoft.com/office/drawing/2014/main" id="{948D036D-71B3-9571-C0B1-470866E9A8AB}"/>
              </a:ext>
            </a:extLst>
          </p:cNvPr>
          <p:cNvSpPr/>
          <p:nvPr/>
        </p:nvSpPr>
        <p:spPr>
          <a:xfrm>
            <a:off x="1981200" y="7510950"/>
            <a:ext cx="7120533" cy="0"/>
          </a:xfrm>
          <a:prstGeom prst="line">
            <a:avLst/>
          </a:prstGeom>
          <a:ln w="28575" cap="flat">
            <a:solidFill>
              <a:srgbClr val="333333"/>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89993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C8A44-35F7-D84D-32B7-4126B8BD53D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92690BC-4077-85A8-2457-4F49A96C18E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645459A-73AD-325F-5CF7-F4706E8498AF}"/>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5750CF9-6C52-B059-EE47-994E1352994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5717AE5-B6C0-2C74-FECF-B4E28148C2B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9ACFBE0-0AAB-349D-3813-E5BB34635BE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0A5387A-AA4B-23A2-8FC3-457A50B49D4F}"/>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985C963-581D-BB6B-2D07-23F4A126D57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17D4781D-7258-5C88-6E53-235DE08BE7BC}"/>
              </a:ext>
            </a:extLst>
          </p:cNvPr>
          <p:cNvSpPr txBox="1"/>
          <p:nvPr/>
        </p:nvSpPr>
        <p:spPr>
          <a:xfrm>
            <a:off x="1028700" y="9397049"/>
            <a:ext cx="1485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35</a:t>
            </a:r>
          </a:p>
        </p:txBody>
      </p:sp>
      <p:sp>
        <p:nvSpPr>
          <p:cNvPr id="11" name="TextBox 11">
            <a:extLst>
              <a:ext uri="{FF2B5EF4-FFF2-40B4-BE49-F238E27FC236}">
                <a16:creationId xmlns:a16="http://schemas.microsoft.com/office/drawing/2014/main" id="{A0BDEE06-5676-6C68-9CFD-A4B1942518EF}"/>
              </a:ext>
            </a:extLst>
          </p:cNvPr>
          <p:cNvSpPr txBox="1"/>
          <p:nvPr/>
        </p:nvSpPr>
        <p:spPr>
          <a:xfrm>
            <a:off x="1028700" y="441961"/>
            <a:ext cx="5067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sp>
        <p:nvSpPr>
          <p:cNvPr id="12" name="TextBox 11">
            <a:extLst>
              <a:ext uri="{FF2B5EF4-FFF2-40B4-BE49-F238E27FC236}">
                <a16:creationId xmlns:a16="http://schemas.microsoft.com/office/drawing/2014/main" id="{FB93D714-58D4-2557-2AF8-B9DBEA234D69}"/>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Reward functions</a:t>
            </a:r>
          </a:p>
        </p:txBody>
      </p:sp>
      <p:sp>
        <p:nvSpPr>
          <p:cNvPr id="19" name="TextBox 18">
            <a:extLst>
              <a:ext uri="{FF2B5EF4-FFF2-40B4-BE49-F238E27FC236}">
                <a16:creationId xmlns:a16="http://schemas.microsoft.com/office/drawing/2014/main" id="{31C4AB1D-9A0C-AFB7-F9EC-CCBAF51DAB26}"/>
              </a:ext>
            </a:extLst>
          </p:cNvPr>
          <p:cNvSpPr txBox="1"/>
          <p:nvPr/>
        </p:nvSpPr>
        <p:spPr>
          <a:xfrm>
            <a:off x="1019735" y="1900275"/>
            <a:ext cx="11849100" cy="787588"/>
          </a:xfrm>
          <a:prstGeom prst="rect">
            <a:avLst/>
          </a:prstGeom>
        </p:spPr>
        <p:txBody>
          <a:bodyPr wrap="square" lIns="0" tIns="0" rIns="0" bIns="0" rtlCol="0" anchor="t">
            <a:spAutoFit/>
          </a:bodyPr>
          <a:lstStyle/>
          <a:p>
            <a:pPr>
              <a:lnSpc>
                <a:spcPts val="7000"/>
              </a:lnSpc>
            </a:pPr>
            <a:r>
              <a:rPr lang="en-US" sz="3600" dirty="0">
                <a:solidFill>
                  <a:srgbClr val="000000"/>
                </a:solidFill>
                <a:latin typeface="Outfit" pitchFamily="2" charset="0"/>
                <a:ea typeface="Outfit Bold"/>
                <a:cs typeface="Outfit Bold"/>
                <a:sym typeface="Outfit Bold"/>
              </a:rPr>
              <a:t>Example: Summarization model</a:t>
            </a:r>
          </a:p>
        </p:txBody>
      </p:sp>
      <p:pic>
        <p:nvPicPr>
          <p:cNvPr id="17410" name="Picture 2" descr="Reward from reward function">
            <a:extLst>
              <a:ext uri="{FF2B5EF4-FFF2-40B4-BE49-F238E27FC236}">
                <a16:creationId xmlns:a16="http://schemas.microsoft.com/office/drawing/2014/main" id="{23F6C09D-6620-0AE4-EEFE-129A92E2B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54" y="3314498"/>
            <a:ext cx="7029246" cy="471699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Loss">
            <a:extLst>
              <a:ext uri="{FF2B5EF4-FFF2-40B4-BE49-F238E27FC236}">
                <a16:creationId xmlns:a16="http://schemas.microsoft.com/office/drawing/2014/main" id="{A3A62D48-0F17-7CCF-1FE8-D425C73C7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314500"/>
            <a:ext cx="9283902" cy="47169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0C3657-275F-FBA7-A10E-7F20BDA0048C}"/>
              </a:ext>
            </a:extLst>
          </p:cNvPr>
          <p:cNvSpPr txBox="1"/>
          <p:nvPr/>
        </p:nvSpPr>
        <p:spPr>
          <a:xfrm>
            <a:off x="4121378" y="8332403"/>
            <a:ext cx="10040275" cy="523220"/>
          </a:xfrm>
          <a:prstGeom prst="rect">
            <a:avLst/>
          </a:prstGeom>
          <a:noFill/>
        </p:spPr>
        <p:txBody>
          <a:bodyPr wrap="square">
            <a:spAutoFit/>
          </a:bodyPr>
          <a:lstStyle/>
          <a:p>
            <a:pPr algn="ctr"/>
            <a:r>
              <a:rPr lang="en-US" sz="2800" b="1" dirty="0"/>
              <a:t>Length goes down, loss goes up (counter-intuitive but expected)</a:t>
            </a:r>
          </a:p>
        </p:txBody>
      </p:sp>
    </p:spTree>
    <p:extLst>
      <p:ext uri="{BB962C8B-B14F-4D97-AF65-F5344CB8AC3E}">
        <p14:creationId xmlns:p14="http://schemas.microsoft.com/office/powerpoint/2010/main" val="264679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4E25-615B-55AC-74DC-B2E2BB847A2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E15B79A-1DF9-DFEF-444C-B7D415A617DF}"/>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2BD33EC4-ACF2-BEC9-3401-997C1C6A49E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1FE8891D-CFEE-0CB1-84AE-AF0445FC1652}"/>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A12B275-5792-34AC-31AC-C625ADBBF4F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69941282-D475-763B-222C-8957EEF8B8A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D392C18-6599-31FD-B4C6-006EB49D278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78E7B822-4B72-9AF9-162E-A8D5C298A28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0400E726-99CC-C498-9DA3-7F498927633B}"/>
              </a:ext>
            </a:extLst>
          </p:cNvPr>
          <p:cNvSpPr txBox="1"/>
          <p:nvPr/>
        </p:nvSpPr>
        <p:spPr>
          <a:xfrm>
            <a:off x="1028700" y="9397049"/>
            <a:ext cx="1181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36</a:t>
            </a:r>
          </a:p>
        </p:txBody>
      </p:sp>
      <p:sp>
        <p:nvSpPr>
          <p:cNvPr id="11" name="TextBox 11">
            <a:extLst>
              <a:ext uri="{FF2B5EF4-FFF2-40B4-BE49-F238E27FC236}">
                <a16:creationId xmlns:a16="http://schemas.microsoft.com/office/drawing/2014/main" id="{CDA33FF6-4406-47F8-21BC-0952AB331D19}"/>
              </a:ext>
            </a:extLst>
          </p:cNvPr>
          <p:cNvSpPr txBox="1"/>
          <p:nvPr/>
        </p:nvSpPr>
        <p:spPr>
          <a:xfrm>
            <a:off x="1028700" y="441961"/>
            <a:ext cx="64389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Reinforcement Learning (GRPO)</a:t>
            </a:r>
          </a:p>
        </p:txBody>
      </p:sp>
      <p:sp>
        <p:nvSpPr>
          <p:cNvPr id="52" name="TextBox 51">
            <a:extLst>
              <a:ext uri="{FF2B5EF4-FFF2-40B4-BE49-F238E27FC236}">
                <a16:creationId xmlns:a16="http://schemas.microsoft.com/office/drawing/2014/main" id="{2F871796-0E20-2E6B-5A40-CB289C7DFBB9}"/>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Evaluation</a:t>
            </a:r>
          </a:p>
        </p:txBody>
      </p:sp>
      <p:sp>
        <p:nvSpPr>
          <p:cNvPr id="8" name="TextBox 7">
            <a:extLst>
              <a:ext uri="{FF2B5EF4-FFF2-40B4-BE49-F238E27FC236}">
                <a16:creationId xmlns:a16="http://schemas.microsoft.com/office/drawing/2014/main" id="{AA9BB699-E227-6509-E81D-8CD5F802FEF7}"/>
              </a:ext>
            </a:extLst>
          </p:cNvPr>
          <p:cNvSpPr txBox="1"/>
          <p:nvPr/>
        </p:nvSpPr>
        <p:spPr>
          <a:xfrm>
            <a:off x="4362450" y="9519384"/>
            <a:ext cx="12524582" cy="307777"/>
          </a:xfrm>
          <a:prstGeom prst="rect">
            <a:avLst/>
          </a:prstGeom>
          <a:noFill/>
        </p:spPr>
        <p:txBody>
          <a:bodyPr wrap="none" rtlCol="0">
            <a:spAutoFit/>
          </a:bodyPr>
          <a:lstStyle/>
          <a:p>
            <a:r>
              <a:rPr lang="en-US" sz="1400" dirty="0" err="1">
                <a:latin typeface="Outfit" pitchFamily="2" charset="0"/>
              </a:rPr>
              <a:t>Seyde</a:t>
            </a:r>
            <a:r>
              <a:rPr lang="en-US" sz="1400" dirty="0">
                <a:latin typeface="Outfit" pitchFamily="2" charset="0"/>
              </a:rPr>
              <a:t> et al. “LFM-1B-Math: Can Small Models Be Concise Reasoners?" </a:t>
            </a:r>
            <a:r>
              <a:rPr lang="en-US" sz="1400" dirty="0">
                <a:latin typeface="Outfit" pitchFamily="2" charset="0"/>
                <a:hlinkClick r:id="rId3">
                  <a:extLst>
                    <a:ext uri="{A12FA001-AC4F-418D-AE19-62706E023703}">
                      <ahyp:hlinkClr xmlns:ahyp="http://schemas.microsoft.com/office/drawing/2018/hyperlinkcolor" val="tx"/>
                    </a:ext>
                  </a:extLst>
                </a:hlinkClick>
              </a:rPr>
              <a:t>liquid.ai/research/lfm-1b-math-can-small-models-be-concise-reasoners</a:t>
            </a:r>
            <a:r>
              <a:rPr lang="en-US" sz="1400" dirty="0">
                <a:latin typeface="Outfit" pitchFamily="2" charset="0"/>
              </a:rPr>
              <a:t>, June 2025.</a:t>
            </a:r>
          </a:p>
        </p:txBody>
      </p:sp>
      <p:pic>
        <p:nvPicPr>
          <p:cNvPr id="13" name="Picture 12">
            <a:extLst>
              <a:ext uri="{FF2B5EF4-FFF2-40B4-BE49-F238E27FC236}">
                <a16:creationId xmlns:a16="http://schemas.microsoft.com/office/drawing/2014/main" id="{0918C0F9-48B9-830D-3DD2-C71A7AA1028B}"/>
              </a:ext>
            </a:extLst>
          </p:cNvPr>
          <p:cNvPicPr>
            <a:picLocks noChangeAspect="1"/>
          </p:cNvPicPr>
          <p:nvPr/>
        </p:nvPicPr>
        <p:blipFill>
          <a:blip r:embed="rId4"/>
          <a:stretch>
            <a:fillRect/>
          </a:stretch>
        </p:blipFill>
        <p:spPr>
          <a:xfrm>
            <a:off x="4465795" y="2367915"/>
            <a:ext cx="9356408" cy="5594985"/>
          </a:xfrm>
          <a:prstGeom prst="rect">
            <a:avLst/>
          </a:prstGeom>
        </p:spPr>
      </p:pic>
      <p:sp>
        <p:nvSpPr>
          <p:cNvPr id="14" name="TextBox 13">
            <a:extLst>
              <a:ext uri="{FF2B5EF4-FFF2-40B4-BE49-F238E27FC236}">
                <a16:creationId xmlns:a16="http://schemas.microsoft.com/office/drawing/2014/main" id="{415BF7CE-FACA-6DCC-FEC9-0D54A3DC2D36}"/>
              </a:ext>
            </a:extLst>
          </p:cNvPr>
          <p:cNvSpPr txBox="1"/>
          <p:nvPr/>
        </p:nvSpPr>
        <p:spPr>
          <a:xfrm>
            <a:off x="4121378" y="8332403"/>
            <a:ext cx="10040275" cy="523220"/>
          </a:xfrm>
          <a:prstGeom prst="rect">
            <a:avLst/>
          </a:prstGeom>
          <a:noFill/>
        </p:spPr>
        <p:txBody>
          <a:bodyPr wrap="square">
            <a:spAutoFit/>
          </a:bodyPr>
          <a:lstStyle/>
          <a:p>
            <a:pPr algn="ctr"/>
            <a:r>
              <a:rPr lang="en-US" sz="2800" b="1" dirty="0"/>
              <a:t>Automated math &amp; code benchmarks from competitions</a:t>
            </a:r>
          </a:p>
        </p:txBody>
      </p:sp>
    </p:spTree>
    <p:extLst>
      <p:ext uri="{BB962C8B-B14F-4D97-AF65-F5344CB8AC3E}">
        <p14:creationId xmlns:p14="http://schemas.microsoft.com/office/powerpoint/2010/main" val="363862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D8CCA-EDCD-7F5A-BE8B-081C04AB50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433CAF-F064-02E7-135A-052EC6FB26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3729FF65-802C-D964-39E6-064A0DB00CB0}"/>
              </a:ext>
            </a:extLst>
          </p:cNvPr>
          <p:cNvSpPr txBox="1"/>
          <p:nvPr/>
        </p:nvSpPr>
        <p:spPr>
          <a:xfrm>
            <a:off x="1028700" y="4479925"/>
            <a:ext cx="12763500"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Conclusion</a:t>
            </a:r>
          </a:p>
        </p:txBody>
      </p:sp>
      <p:sp>
        <p:nvSpPr>
          <p:cNvPr id="5" name="AutoShape 5">
            <a:extLst>
              <a:ext uri="{FF2B5EF4-FFF2-40B4-BE49-F238E27FC236}">
                <a16:creationId xmlns:a16="http://schemas.microsoft.com/office/drawing/2014/main" id="{89D121BE-5B9A-31D7-9B91-994C23E9A274}"/>
              </a:ext>
            </a:extLst>
          </p:cNvPr>
          <p:cNvSpPr/>
          <p:nvPr/>
        </p:nvSpPr>
        <p:spPr>
          <a:xfrm>
            <a:off x="1028700" y="4271210"/>
            <a:ext cx="43053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1E2BDAB5-F458-4FEA-A18B-597DBD5AED6A}"/>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1480119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B288F-BED3-4965-F1B5-0EDB4155EF2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2025AE7-BF64-4D04-22FC-A763D6C95A9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5351877-7940-27BB-ACF9-E11B3189DC1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0C1FEAF-7A9E-4A6E-D5FB-4258B19EDF0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984C6500-56E6-3154-5C9B-43E8946D4AC7}"/>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FD33BD9-53B7-68B9-BC20-1146E7BF662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22219084-F6ED-0484-07BB-3A71F98FC58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CBB5A11D-7957-3785-98BD-29EC313607D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EA1A4F99-638B-3521-AE65-21C73BCD3C54}"/>
              </a:ext>
            </a:extLst>
          </p:cNvPr>
          <p:cNvSpPr txBox="1"/>
          <p:nvPr/>
        </p:nvSpPr>
        <p:spPr>
          <a:xfrm>
            <a:off x="1028700" y="9397049"/>
            <a:ext cx="1638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38</a:t>
            </a:r>
          </a:p>
        </p:txBody>
      </p:sp>
      <p:sp>
        <p:nvSpPr>
          <p:cNvPr id="11" name="TextBox 11">
            <a:extLst>
              <a:ext uri="{FF2B5EF4-FFF2-40B4-BE49-F238E27FC236}">
                <a16:creationId xmlns:a16="http://schemas.microsoft.com/office/drawing/2014/main" id="{E1154AE5-93B9-D511-C53B-8D8E3F147BDD}"/>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Conclusion</a:t>
            </a:r>
          </a:p>
        </p:txBody>
      </p:sp>
      <p:pic>
        <p:nvPicPr>
          <p:cNvPr id="25" name="Picture 24">
            <a:extLst>
              <a:ext uri="{FF2B5EF4-FFF2-40B4-BE49-F238E27FC236}">
                <a16:creationId xmlns:a16="http://schemas.microsoft.com/office/drawing/2014/main" id="{8EA430DF-95C9-CDDC-B8FC-88FC7433192F}"/>
              </a:ext>
            </a:extLst>
          </p:cNvPr>
          <p:cNvPicPr>
            <a:picLocks noChangeAspect="1"/>
          </p:cNvPicPr>
          <p:nvPr/>
        </p:nvPicPr>
        <p:blipFill>
          <a:blip r:embed="rId4"/>
          <a:stretch>
            <a:fillRect/>
          </a:stretch>
        </p:blipFill>
        <p:spPr>
          <a:xfrm>
            <a:off x="3181481" y="2296128"/>
            <a:ext cx="11925038" cy="5694742"/>
          </a:xfrm>
          <a:prstGeom prst="rect">
            <a:avLst/>
          </a:prstGeom>
        </p:spPr>
      </p:pic>
    </p:spTree>
    <p:extLst>
      <p:ext uri="{BB962C8B-B14F-4D97-AF65-F5344CB8AC3E}">
        <p14:creationId xmlns:p14="http://schemas.microsoft.com/office/powerpoint/2010/main" val="1998873381"/>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6EB2C-72B4-2376-B415-1DBB54E4B5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50BFE9-031E-CA36-023B-637B07AE69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EC7B70BD-A3C3-8A62-3110-7C1BE7A32E3C}"/>
              </a:ext>
            </a:extLst>
          </p:cNvPr>
          <p:cNvSpPr txBox="1"/>
          <p:nvPr/>
        </p:nvSpPr>
        <p:spPr>
          <a:xfrm>
            <a:off x="1028701" y="4479925"/>
            <a:ext cx="4229099" cy="1193800"/>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Thank You</a:t>
            </a:r>
          </a:p>
        </p:txBody>
      </p:sp>
      <p:sp>
        <p:nvSpPr>
          <p:cNvPr id="5" name="AutoShape 5">
            <a:extLst>
              <a:ext uri="{FF2B5EF4-FFF2-40B4-BE49-F238E27FC236}">
                <a16:creationId xmlns:a16="http://schemas.microsoft.com/office/drawing/2014/main" id="{F6230806-A285-7401-5018-2F5698374104}"/>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3FED85B6-C546-8002-E2CC-108F72D2DE81}"/>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Tree>
    <p:extLst>
      <p:ext uri="{BB962C8B-B14F-4D97-AF65-F5344CB8AC3E}">
        <p14:creationId xmlns:p14="http://schemas.microsoft.com/office/powerpoint/2010/main" val="935651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23487" cy="10287000"/>
          </a:xfrm>
          <a:prstGeom prst="rect">
            <a:avLst/>
          </a:prstGeom>
          <a:solidFill>
            <a:srgbClr val="000000"/>
          </a:solidFill>
        </p:spPr>
        <p:txBody>
          <a:bodyPr/>
          <a:lstStyle/>
          <a:p>
            <a:endParaRPr lang="en-US" dirty="0"/>
          </a:p>
        </p:txBody>
      </p:sp>
      <p:sp>
        <p:nvSpPr>
          <p:cNvPr id="3" name="TextBox 3"/>
          <p:cNvSpPr txBox="1"/>
          <p:nvPr/>
        </p:nvSpPr>
        <p:spPr>
          <a:xfrm>
            <a:off x="1028700" y="2085975"/>
            <a:ext cx="6566557" cy="1228725"/>
          </a:xfrm>
          <a:prstGeom prst="rect">
            <a:avLst/>
          </a:prstGeom>
        </p:spPr>
        <p:txBody>
          <a:bodyPr lIns="0" tIns="0" rIns="0" bIns="0" rtlCol="0" anchor="t">
            <a:spAutoFit/>
          </a:bodyPr>
          <a:lstStyle/>
          <a:p>
            <a:pPr algn="l">
              <a:lnSpc>
                <a:spcPts val="9600"/>
              </a:lnSpc>
            </a:pPr>
            <a:r>
              <a:rPr lang="en-US" sz="8000" dirty="0">
                <a:solidFill>
                  <a:srgbClr val="FFFFFF"/>
                </a:solidFill>
                <a:latin typeface="Lexend Deca"/>
                <a:ea typeface="Lexend Deca"/>
                <a:cs typeface="Lexend Deca"/>
                <a:sym typeface="Lexend Deca"/>
              </a:rPr>
              <a:t>Agenda</a:t>
            </a:r>
          </a:p>
        </p:txBody>
      </p:sp>
      <p:sp>
        <p:nvSpPr>
          <p:cNvPr id="4" name="AutoShape 4"/>
          <p:cNvSpPr/>
          <p:nvPr/>
        </p:nvSpPr>
        <p:spPr>
          <a:xfrm>
            <a:off x="1028700" y="1828081"/>
            <a:ext cx="51435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5" name="AutoShape 5"/>
          <p:cNvSpPr/>
          <p:nvPr/>
        </p:nvSpPr>
        <p:spPr>
          <a:xfrm>
            <a:off x="8184832" y="3079096"/>
            <a:ext cx="88933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6" name="AutoShape 6"/>
          <p:cNvSpPr/>
          <p:nvPr/>
        </p:nvSpPr>
        <p:spPr>
          <a:xfrm>
            <a:off x="8184640" y="3968096"/>
            <a:ext cx="890301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7" name="TextBox 7"/>
          <p:cNvSpPr txBox="1"/>
          <p:nvPr/>
        </p:nvSpPr>
        <p:spPr>
          <a:xfrm>
            <a:off x="8315132" y="3117196"/>
            <a:ext cx="3514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8" name="TextBox 8"/>
          <p:cNvSpPr txBox="1"/>
          <p:nvPr/>
        </p:nvSpPr>
        <p:spPr>
          <a:xfrm>
            <a:off x="9163050" y="3268326"/>
            <a:ext cx="7924608" cy="528320"/>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What is post-training? </a:t>
            </a:r>
          </a:p>
        </p:txBody>
      </p:sp>
      <p:sp>
        <p:nvSpPr>
          <p:cNvPr id="9" name="AutoShape 9"/>
          <p:cNvSpPr/>
          <p:nvPr/>
        </p:nvSpPr>
        <p:spPr>
          <a:xfrm>
            <a:off x="8184640" y="4895196"/>
            <a:ext cx="8969693"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0" name="TextBox 10"/>
          <p:cNvSpPr txBox="1"/>
          <p:nvPr/>
        </p:nvSpPr>
        <p:spPr>
          <a:xfrm>
            <a:off x="8315131" y="4063347"/>
            <a:ext cx="389551"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11" name="TextBox 11"/>
          <p:cNvSpPr txBox="1"/>
          <p:nvPr/>
        </p:nvSpPr>
        <p:spPr>
          <a:xfrm>
            <a:off x="9163049" y="4999971"/>
            <a:ext cx="7991283" cy="528320"/>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Direct Preference Optimization</a:t>
            </a:r>
          </a:p>
        </p:txBody>
      </p:sp>
      <p:sp>
        <p:nvSpPr>
          <p:cNvPr id="12" name="AutoShape 12"/>
          <p:cNvSpPr/>
          <p:nvPr/>
        </p:nvSpPr>
        <p:spPr>
          <a:xfrm>
            <a:off x="8184640" y="5739765"/>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3" name="TextBox 13"/>
          <p:cNvSpPr txBox="1"/>
          <p:nvPr/>
        </p:nvSpPr>
        <p:spPr>
          <a:xfrm>
            <a:off x="8315132" y="4990446"/>
            <a:ext cx="36075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sp>
        <p:nvSpPr>
          <p:cNvPr id="14" name="TextBox 14"/>
          <p:cNvSpPr txBox="1"/>
          <p:nvPr/>
        </p:nvSpPr>
        <p:spPr>
          <a:xfrm>
            <a:off x="9163049" y="5920740"/>
            <a:ext cx="8064513" cy="528320"/>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Reinforcement Learning (GRPO)</a:t>
            </a:r>
          </a:p>
        </p:txBody>
      </p:sp>
      <p:sp>
        <p:nvSpPr>
          <p:cNvPr id="15" name="AutoShape 15"/>
          <p:cNvSpPr/>
          <p:nvPr/>
        </p:nvSpPr>
        <p:spPr>
          <a:xfrm>
            <a:off x="8184832" y="6577330"/>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6" name="TextBox 16"/>
          <p:cNvSpPr txBox="1"/>
          <p:nvPr/>
        </p:nvSpPr>
        <p:spPr>
          <a:xfrm>
            <a:off x="8315132" y="5826115"/>
            <a:ext cx="3895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04</a:t>
            </a:r>
          </a:p>
        </p:txBody>
      </p:sp>
      <p:sp>
        <p:nvSpPr>
          <p:cNvPr id="17" name="TextBox 17"/>
          <p:cNvSpPr txBox="1"/>
          <p:nvPr/>
        </p:nvSpPr>
        <p:spPr>
          <a:xfrm>
            <a:off x="8315132" y="6657966"/>
            <a:ext cx="37309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05</a:t>
            </a:r>
          </a:p>
        </p:txBody>
      </p:sp>
      <p:grpSp>
        <p:nvGrpSpPr>
          <p:cNvPr id="18" name="Group 18"/>
          <p:cNvGrpSpPr>
            <a:grpSpLocks noChangeAspect="1"/>
          </p:cNvGrpSpPr>
          <p:nvPr/>
        </p:nvGrpSpPr>
        <p:grpSpPr>
          <a:xfrm>
            <a:off x="13345" y="8757648"/>
            <a:ext cx="254098" cy="336585"/>
            <a:chOff x="0" y="0"/>
            <a:chExt cx="508203" cy="673176"/>
          </a:xfrm>
        </p:grpSpPr>
        <p:sp>
          <p:nvSpPr>
            <p:cNvPr id="19" name="Freeform 19"/>
            <p:cNvSpPr/>
            <p:nvPr/>
          </p:nvSpPr>
          <p:spPr>
            <a:xfrm>
              <a:off x="0" y="0"/>
              <a:ext cx="508254" cy="673227"/>
            </a:xfrm>
            <a:custGeom>
              <a:avLst/>
              <a:gdLst/>
              <a:ahLst/>
              <a:cxnLst/>
              <a:rect l="l" t="t" r="r" b="b"/>
              <a:pathLst>
                <a:path w="508254" h="673227">
                  <a:moveTo>
                    <a:pt x="508254" y="673227"/>
                  </a:moveTo>
                  <a:lnTo>
                    <a:pt x="0" y="673227"/>
                  </a:lnTo>
                  <a:lnTo>
                    <a:pt x="0" y="0"/>
                  </a:lnTo>
                  <a:lnTo>
                    <a:pt x="508254" y="0"/>
                  </a:lnTo>
                  <a:close/>
                </a:path>
              </a:pathLst>
            </a:custGeom>
            <a:solidFill>
              <a:srgbClr val="4F5252"/>
            </a:solidFill>
          </p:spPr>
          <p:txBody>
            <a:bodyPr/>
            <a:lstStyle/>
            <a:p>
              <a:endParaRPr lang="en-US" dirty="0"/>
            </a:p>
          </p:txBody>
        </p:sp>
      </p:grpSp>
      <p:grpSp>
        <p:nvGrpSpPr>
          <p:cNvPr id="20" name="Group 20"/>
          <p:cNvGrpSpPr>
            <a:grpSpLocks noChangeAspect="1"/>
          </p:cNvGrpSpPr>
          <p:nvPr/>
        </p:nvGrpSpPr>
        <p:grpSpPr>
          <a:xfrm>
            <a:off x="660168" y="8757648"/>
            <a:ext cx="1031100" cy="336585"/>
            <a:chOff x="0" y="0"/>
            <a:chExt cx="2062201" cy="673176"/>
          </a:xfrm>
        </p:grpSpPr>
        <p:sp>
          <p:nvSpPr>
            <p:cNvPr id="21" name="Freeform 21"/>
            <p:cNvSpPr/>
            <p:nvPr/>
          </p:nvSpPr>
          <p:spPr>
            <a:xfrm>
              <a:off x="0" y="0"/>
              <a:ext cx="2062226" cy="673227"/>
            </a:xfrm>
            <a:custGeom>
              <a:avLst/>
              <a:gdLst/>
              <a:ahLst/>
              <a:cxnLst/>
              <a:rect l="l" t="t" r="r" b="b"/>
              <a:pathLst>
                <a:path w="2062226" h="673227">
                  <a:moveTo>
                    <a:pt x="2062226" y="673227"/>
                  </a:moveTo>
                  <a:lnTo>
                    <a:pt x="0" y="673227"/>
                  </a:lnTo>
                  <a:lnTo>
                    <a:pt x="0" y="0"/>
                  </a:lnTo>
                  <a:lnTo>
                    <a:pt x="2062226" y="0"/>
                  </a:lnTo>
                  <a:close/>
                </a:path>
              </a:pathLst>
            </a:custGeom>
            <a:solidFill>
              <a:srgbClr val="4F5252"/>
            </a:solidFill>
          </p:spPr>
          <p:txBody>
            <a:bodyPr/>
            <a:lstStyle/>
            <a:p>
              <a:endParaRPr lang="en-US" dirty="0"/>
            </a:p>
          </p:txBody>
        </p:sp>
      </p:grpSp>
      <p:grpSp>
        <p:nvGrpSpPr>
          <p:cNvPr id="22" name="Group 22"/>
          <p:cNvGrpSpPr>
            <a:grpSpLocks noChangeAspect="1"/>
          </p:cNvGrpSpPr>
          <p:nvPr/>
        </p:nvGrpSpPr>
        <p:grpSpPr>
          <a:xfrm>
            <a:off x="2276627" y="8757648"/>
            <a:ext cx="954557" cy="336585"/>
            <a:chOff x="0" y="0"/>
            <a:chExt cx="1909115" cy="673176"/>
          </a:xfrm>
        </p:grpSpPr>
        <p:sp>
          <p:nvSpPr>
            <p:cNvPr id="23" name="Freeform 23"/>
            <p:cNvSpPr/>
            <p:nvPr/>
          </p:nvSpPr>
          <p:spPr>
            <a:xfrm>
              <a:off x="0" y="0"/>
              <a:ext cx="1909064" cy="673227"/>
            </a:xfrm>
            <a:custGeom>
              <a:avLst/>
              <a:gdLst/>
              <a:ahLst/>
              <a:cxnLst/>
              <a:rect l="l" t="t" r="r" b="b"/>
              <a:pathLst>
                <a:path w="1909064" h="673227">
                  <a:moveTo>
                    <a:pt x="1909064" y="673227"/>
                  </a:moveTo>
                  <a:lnTo>
                    <a:pt x="0" y="673227"/>
                  </a:lnTo>
                  <a:lnTo>
                    <a:pt x="0" y="0"/>
                  </a:lnTo>
                  <a:lnTo>
                    <a:pt x="1909064" y="0"/>
                  </a:lnTo>
                  <a:close/>
                </a:path>
              </a:pathLst>
            </a:custGeom>
            <a:solidFill>
              <a:srgbClr val="4F5252"/>
            </a:solidFill>
          </p:spPr>
          <p:txBody>
            <a:bodyPr/>
            <a:lstStyle/>
            <a:p>
              <a:endParaRPr lang="en-US" dirty="0"/>
            </a:p>
          </p:txBody>
        </p:sp>
      </p:grpSp>
      <p:grpSp>
        <p:nvGrpSpPr>
          <p:cNvPr id="24" name="Group 24"/>
          <p:cNvGrpSpPr>
            <a:grpSpLocks noChangeAspect="1"/>
          </p:cNvGrpSpPr>
          <p:nvPr/>
        </p:nvGrpSpPr>
        <p:grpSpPr>
          <a:xfrm>
            <a:off x="3643151" y="8757648"/>
            <a:ext cx="253898" cy="336585"/>
            <a:chOff x="0" y="0"/>
            <a:chExt cx="507797" cy="673176"/>
          </a:xfrm>
        </p:grpSpPr>
        <p:sp>
          <p:nvSpPr>
            <p:cNvPr id="25" name="Freeform 25"/>
            <p:cNvSpPr/>
            <p:nvPr/>
          </p:nvSpPr>
          <p:spPr>
            <a:xfrm>
              <a:off x="0" y="0"/>
              <a:ext cx="507746" cy="673227"/>
            </a:xfrm>
            <a:custGeom>
              <a:avLst/>
              <a:gdLst/>
              <a:ahLst/>
              <a:cxnLst/>
              <a:rect l="l" t="t" r="r" b="b"/>
              <a:pathLst>
                <a:path w="507746" h="673227">
                  <a:moveTo>
                    <a:pt x="507746" y="673227"/>
                  </a:moveTo>
                  <a:lnTo>
                    <a:pt x="0" y="673227"/>
                  </a:lnTo>
                  <a:lnTo>
                    <a:pt x="0" y="0"/>
                  </a:lnTo>
                  <a:lnTo>
                    <a:pt x="507746" y="0"/>
                  </a:lnTo>
                  <a:close/>
                </a:path>
              </a:pathLst>
            </a:custGeom>
            <a:solidFill>
              <a:srgbClr val="57B7F7"/>
            </a:solidFill>
          </p:spPr>
          <p:txBody>
            <a:bodyPr/>
            <a:lstStyle/>
            <a:p>
              <a:endParaRPr lang="en-US" dirty="0"/>
            </a:p>
          </p:txBody>
        </p:sp>
      </p:grpSp>
      <p:grpSp>
        <p:nvGrpSpPr>
          <p:cNvPr id="26" name="Group 26"/>
          <p:cNvGrpSpPr>
            <a:grpSpLocks noChangeAspect="1"/>
          </p:cNvGrpSpPr>
          <p:nvPr/>
        </p:nvGrpSpPr>
        <p:grpSpPr>
          <a:xfrm>
            <a:off x="4478074" y="8757648"/>
            <a:ext cx="254051" cy="336585"/>
            <a:chOff x="0" y="0"/>
            <a:chExt cx="508102" cy="673176"/>
          </a:xfrm>
        </p:grpSpPr>
        <p:sp>
          <p:nvSpPr>
            <p:cNvPr id="27" name="Freeform 27"/>
            <p:cNvSpPr/>
            <p:nvPr/>
          </p:nvSpPr>
          <p:spPr>
            <a:xfrm>
              <a:off x="0" y="0"/>
              <a:ext cx="508127" cy="673227"/>
            </a:xfrm>
            <a:custGeom>
              <a:avLst/>
              <a:gdLst/>
              <a:ahLst/>
              <a:cxnLst/>
              <a:rect l="l" t="t" r="r" b="b"/>
              <a:pathLst>
                <a:path w="508127" h="673227">
                  <a:moveTo>
                    <a:pt x="508127" y="673227"/>
                  </a:moveTo>
                  <a:lnTo>
                    <a:pt x="0" y="673227"/>
                  </a:lnTo>
                  <a:lnTo>
                    <a:pt x="0" y="0"/>
                  </a:lnTo>
                  <a:lnTo>
                    <a:pt x="508127" y="0"/>
                  </a:lnTo>
                  <a:close/>
                </a:path>
              </a:pathLst>
            </a:custGeom>
            <a:solidFill>
              <a:srgbClr val="00CD8F"/>
            </a:solidFill>
          </p:spPr>
          <p:txBody>
            <a:bodyPr/>
            <a:lstStyle/>
            <a:p>
              <a:endParaRPr lang="en-US" dirty="0"/>
            </a:p>
          </p:txBody>
        </p:sp>
      </p:grpSp>
      <p:sp>
        <p:nvSpPr>
          <p:cNvPr id="28" name="TextBox 28"/>
          <p:cNvSpPr txBox="1"/>
          <p:nvPr/>
        </p:nvSpPr>
        <p:spPr>
          <a:xfrm>
            <a:off x="9163050" y="6786880"/>
            <a:ext cx="2426386" cy="528320"/>
          </a:xfrm>
          <a:prstGeom prst="rect">
            <a:avLst/>
          </a:prstGeom>
        </p:spPr>
        <p:txBody>
          <a:bodyPr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Conclusion</a:t>
            </a:r>
          </a:p>
        </p:txBody>
      </p:sp>
      <p:grpSp>
        <p:nvGrpSpPr>
          <p:cNvPr id="29" name="Group 29"/>
          <p:cNvGrpSpPr>
            <a:grpSpLocks noChangeAspect="1"/>
          </p:cNvGrpSpPr>
          <p:nvPr/>
        </p:nvGrpSpPr>
        <p:grpSpPr>
          <a:xfrm>
            <a:off x="16331765" y="473688"/>
            <a:ext cx="927535" cy="555012"/>
            <a:chOff x="0" y="0"/>
            <a:chExt cx="1855064" cy="1110031"/>
          </a:xfrm>
        </p:grpSpPr>
        <p:sp>
          <p:nvSpPr>
            <p:cNvPr id="30" name="Freeform 30"/>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31" name="Freeform 31"/>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32" name="Freeform 32"/>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33" name="AutoShape 33"/>
          <p:cNvSpPr/>
          <p:nvPr/>
        </p:nvSpPr>
        <p:spPr>
          <a:xfrm>
            <a:off x="8184640" y="7505700"/>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9" name="TextBox 39"/>
          <p:cNvSpPr txBox="1"/>
          <p:nvPr/>
        </p:nvSpPr>
        <p:spPr>
          <a:xfrm>
            <a:off x="9144000" y="4149071"/>
            <a:ext cx="7943658" cy="528320"/>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Supervised Fine-Tuning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D28B-A80C-0785-BF5E-373A1E5A1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170EBF-E763-3B0C-335D-68B0A4F863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C16CD01D-D59A-D017-ACC0-3442D097EA2E}"/>
              </a:ext>
            </a:extLst>
          </p:cNvPr>
          <p:cNvSpPr txBox="1"/>
          <p:nvPr/>
        </p:nvSpPr>
        <p:spPr>
          <a:xfrm>
            <a:off x="1028700" y="4479925"/>
            <a:ext cx="10858500" cy="1164806"/>
          </a:xfrm>
          <a:prstGeom prst="rect">
            <a:avLst/>
          </a:prstGeom>
        </p:spPr>
        <p:txBody>
          <a:bodyPr wrap="square" lIns="0" tIns="0" rIns="0" bIns="0" rtlCol="0" anchor="t">
            <a:spAutoFit/>
          </a:bodyPr>
          <a:lstStyle/>
          <a:p>
            <a:pPr>
              <a:lnSpc>
                <a:spcPts val="9799"/>
              </a:lnSpc>
            </a:pPr>
            <a:r>
              <a:rPr lang="en-US" sz="6999" dirty="0">
                <a:solidFill>
                  <a:srgbClr val="FFFFFF"/>
                </a:solidFill>
                <a:latin typeface="Outfit"/>
                <a:ea typeface="Outfit"/>
                <a:cs typeface="Outfit"/>
                <a:sym typeface="Outfit"/>
              </a:rPr>
              <a:t>What is post-training?</a:t>
            </a:r>
          </a:p>
        </p:txBody>
      </p:sp>
      <p:sp>
        <p:nvSpPr>
          <p:cNvPr id="5" name="AutoShape 5">
            <a:extLst>
              <a:ext uri="{FF2B5EF4-FFF2-40B4-BE49-F238E27FC236}">
                <a16:creationId xmlns:a16="http://schemas.microsoft.com/office/drawing/2014/main" id="{A126931A-C311-B8DA-2718-1E5EC717C388}"/>
              </a:ext>
            </a:extLst>
          </p:cNvPr>
          <p:cNvSpPr/>
          <p:nvPr/>
        </p:nvSpPr>
        <p:spPr>
          <a:xfrm>
            <a:off x="1028700" y="4271210"/>
            <a:ext cx="88773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6A4B15F0-CBF9-4130-EA23-4495F310482D}"/>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48927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5C53-7287-ADA8-56C1-6BC28943B9A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50BB909-786B-1AEE-B27B-DA96A40E7E0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B62531E-9882-1C9F-7EE9-56FB0882C24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42DF753E-D0B5-2C94-5F30-A80D20C8353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C85B7301-2BE7-D51E-C63E-32A88A6055E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D70BBDB-A6D2-34E3-BA3C-727A6ADD2FE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A6FE241-1C75-78AA-DD91-EC779CDBF84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05A209D4-560A-50FD-60AF-8641DC0DBAA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0B58C089-70F5-A0EB-6259-0E5E1A019608}"/>
              </a:ext>
            </a:extLst>
          </p:cNvPr>
          <p:cNvSpPr txBox="1"/>
          <p:nvPr/>
        </p:nvSpPr>
        <p:spPr>
          <a:xfrm>
            <a:off x="1028700" y="9339176"/>
            <a:ext cx="734510" cy="403252"/>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6</a:t>
            </a:r>
          </a:p>
        </p:txBody>
      </p:sp>
      <p:sp>
        <p:nvSpPr>
          <p:cNvPr id="11" name="TextBox 11">
            <a:extLst>
              <a:ext uri="{FF2B5EF4-FFF2-40B4-BE49-F238E27FC236}">
                <a16:creationId xmlns:a16="http://schemas.microsoft.com/office/drawing/2014/main" id="{106278B0-5505-7433-5C67-A6004C6B9AE5}"/>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pic>
        <p:nvPicPr>
          <p:cNvPr id="118" name="Picture 117">
            <a:extLst>
              <a:ext uri="{FF2B5EF4-FFF2-40B4-BE49-F238E27FC236}">
                <a16:creationId xmlns:a16="http://schemas.microsoft.com/office/drawing/2014/main" id="{430FD70D-1139-92AF-D63B-C1DE75C19B41}"/>
              </a:ext>
            </a:extLst>
          </p:cNvPr>
          <p:cNvPicPr>
            <a:picLocks noChangeAspect="1"/>
          </p:cNvPicPr>
          <p:nvPr/>
        </p:nvPicPr>
        <p:blipFill>
          <a:blip r:embed="rId4"/>
          <a:stretch>
            <a:fillRect/>
          </a:stretch>
        </p:blipFill>
        <p:spPr>
          <a:xfrm>
            <a:off x="0" y="1018861"/>
            <a:ext cx="17093854" cy="8010839"/>
          </a:xfrm>
          <a:prstGeom prst="rect">
            <a:avLst/>
          </a:prstGeom>
        </p:spPr>
      </p:pic>
    </p:spTree>
    <p:extLst>
      <p:ext uri="{BB962C8B-B14F-4D97-AF65-F5344CB8AC3E}">
        <p14:creationId xmlns:p14="http://schemas.microsoft.com/office/powerpoint/2010/main" val="183396333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91E6F-10E9-14FB-3B8F-3230AFF1780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2A85EF-F37E-78B9-4AFA-95485AC283F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EC13B8F-58A9-7B4C-462D-1A0D4E21424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C050D51-484B-33B3-FA59-7311B26F4E1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7A83145-7CDD-9657-787A-FD84C7EA6A0F}"/>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BC5A652-6777-0E53-C2B6-89D6A03A075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51A5728-C48F-55CC-5187-88FF98AD2C6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D29A5076-4D28-1FC0-E4F4-38FAD4ACA6F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1AA13A6B-C1F1-032B-F044-6C311674D5A7}"/>
              </a:ext>
            </a:extLst>
          </p:cNvPr>
          <p:cNvSpPr txBox="1"/>
          <p:nvPr/>
        </p:nvSpPr>
        <p:spPr>
          <a:xfrm>
            <a:off x="1028700" y="9397049"/>
            <a:ext cx="28575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7</a:t>
            </a:r>
          </a:p>
        </p:txBody>
      </p:sp>
      <p:sp>
        <p:nvSpPr>
          <p:cNvPr id="11" name="TextBox 11">
            <a:extLst>
              <a:ext uri="{FF2B5EF4-FFF2-40B4-BE49-F238E27FC236}">
                <a16:creationId xmlns:a16="http://schemas.microsoft.com/office/drawing/2014/main" id="{4F34AD89-9965-34ED-78DE-F5A519CFB05A}"/>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pic>
        <p:nvPicPr>
          <p:cNvPr id="8" name="Picture 7">
            <a:extLst>
              <a:ext uri="{FF2B5EF4-FFF2-40B4-BE49-F238E27FC236}">
                <a16:creationId xmlns:a16="http://schemas.microsoft.com/office/drawing/2014/main" id="{30184C5F-50B8-6397-BA68-2770BFC5A243}"/>
              </a:ext>
            </a:extLst>
          </p:cNvPr>
          <p:cNvPicPr>
            <a:picLocks noChangeAspect="1"/>
          </p:cNvPicPr>
          <p:nvPr/>
        </p:nvPicPr>
        <p:blipFill>
          <a:blip r:embed="rId4"/>
          <a:stretch>
            <a:fillRect/>
          </a:stretch>
        </p:blipFill>
        <p:spPr>
          <a:xfrm>
            <a:off x="3727155" y="1409700"/>
            <a:ext cx="10833690" cy="7808819"/>
          </a:xfrm>
          <a:prstGeom prst="rect">
            <a:avLst/>
          </a:prstGeom>
        </p:spPr>
      </p:pic>
    </p:spTree>
    <p:extLst>
      <p:ext uri="{BB962C8B-B14F-4D97-AF65-F5344CB8AC3E}">
        <p14:creationId xmlns:p14="http://schemas.microsoft.com/office/powerpoint/2010/main" val="414494639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C559-9A6A-1A3F-CE7A-C58311A259C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62F2994-1125-655C-A330-49C37C6387E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27A8BA7B-7F8E-275A-8EA1-869A1AFEEADB}"/>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64F5D1C-5831-9EA0-D45C-0E1D97D5E97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EB447AD-F654-48F5-812A-4ABB362C432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239C89D-1424-099F-1435-D78F75410D2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AD5DCA2-B14A-1B33-0A4C-9D18BCC89D5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a:extLst>
              <a:ext uri="{FF2B5EF4-FFF2-40B4-BE49-F238E27FC236}">
                <a16:creationId xmlns:a16="http://schemas.microsoft.com/office/drawing/2014/main" id="{0BBCD12E-3D0F-3F70-145F-DC4CD300A4F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a:extLst>
              <a:ext uri="{FF2B5EF4-FFF2-40B4-BE49-F238E27FC236}">
                <a16:creationId xmlns:a16="http://schemas.microsoft.com/office/drawing/2014/main" id="{65B1B3EE-AD1A-240D-5907-6E97FDEB7B83}"/>
              </a:ext>
            </a:extLst>
          </p:cNvPr>
          <p:cNvSpPr txBox="1"/>
          <p:nvPr/>
        </p:nvSpPr>
        <p:spPr>
          <a:xfrm>
            <a:off x="1028700" y="9397049"/>
            <a:ext cx="57531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Pg: 8</a:t>
            </a:r>
          </a:p>
        </p:txBody>
      </p:sp>
      <p:sp>
        <p:nvSpPr>
          <p:cNvPr id="11" name="TextBox 11">
            <a:extLst>
              <a:ext uri="{FF2B5EF4-FFF2-40B4-BE49-F238E27FC236}">
                <a16:creationId xmlns:a16="http://schemas.microsoft.com/office/drawing/2014/main" id="{029873FE-495C-205E-EEA1-15B83F2DDF8A}"/>
              </a:ext>
            </a:extLst>
          </p:cNvPr>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pic>
        <p:nvPicPr>
          <p:cNvPr id="12" name="Picture 11">
            <a:extLst>
              <a:ext uri="{FF2B5EF4-FFF2-40B4-BE49-F238E27FC236}">
                <a16:creationId xmlns:a16="http://schemas.microsoft.com/office/drawing/2014/main" id="{B65EDDB4-C243-7F7E-0425-38F05E8D954D}"/>
              </a:ext>
            </a:extLst>
          </p:cNvPr>
          <p:cNvPicPr>
            <a:picLocks noChangeAspect="1"/>
          </p:cNvPicPr>
          <p:nvPr/>
        </p:nvPicPr>
        <p:blipFill>
          <a:blip r:embed="rId3"/>
          <a:stretch>
            <a:fillRect/>
          </a:stretch>
        </p:blipFill>
        <p:spPr>
          <a:xfrm>
            <a:off x="2962704" y="1028700"/>
            <a:ext cx="12362591" cy="8331470"/>
          </a:xfrm>
          <a:prstGeom prst="rect">
            <a:avLst/>
          </a:prstGeom>
        </p:spPr>
      </p:pic>
    </p:spTree>
    <p:extLst>
      <p:ext uri="{BB962C8B-B14F-4D97-AF65-F5344CB8AC3E}">
        <p14:creationId xmlns:p14="http://schemas.microsoft.com/office/powerpoint/2010/main" val="321612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9" name="TextBox 9"/>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p:cNvSpPr txBox="1"/>
          <p:nvPr/>
        </p:nvSpPr>
        <p:spPr>
          <a:xfrm>
            <a:off x="1028700" y="9339176"/>
            <a:ext cx="859903" cy="403252"/>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9</a:t>
            </a:r>
          </a:p>
        </p:txBody>
      </p:sp>
      <p:sp>
        <p:nvSpPr>
          <p:cNvPr id="11" name="TextBox 11"/>
          <p:cNvSpPr txBox="1"/>
          <p:nvPr/>
        </p:nvSpPr>
        <p:spPr>
          <a:xfrm>
            <a:off x="1028700" y="441961"/>
            <a:ext cx="3924300" cy="403252"/>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What is post-training?</a:t>
            </a:r>
          </a:p>
        </p:txBody>
      </p:sp>
      <p:pic>
        <p:nvPicPr>
          <p:cNvPr id="1026" name="Picture 2" descr="Qwen icon logo vector (svg, eps) free download - Brandlogos.net">
            <a:extLst>
              <a:ext uri="{FF2B5EF4-FFF2-40B4-BE49-F238E27FC236}">
                <a16:creationId xmlns:a16="http://schemas.microsoft.com/office/drawing/2014/main" id="{72C1B648-9D3C-BCF6-F6F3-8AFB12E71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02779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81239FB6-C20A-0ECA-A1D9-6191DB1E169F}"/>
              </a:ext>
            </a:extLst>
          </p:cNvPr>
          <p:cNvPicPr>
            <a:picLocks noChangeAspect="1"/>
          </p:cNvPicPr>
          <p:nvPr/>
        </p:nvPicPr>
        <p:blipFill>
          <a:blip r:embed="rId4">
            <a:extLst>
              <a:ext uri="{96DAC541-7B7A-43D3-8B79-37D633B846F1}">
                <asvg:svgBlip xmlns:asvg="http://schemas.microsoft.com/office/drawing/2016/SVG/main" r:embed="rId5"/>
              </a:ext>
            </a:extLst>
          </a:blip>
          <a:srcRect l="16216" t="5901" r="16217" b="8689"/>
          <a:stretch>
            <a:fillRect/>
          </a:stretch>
        </p:blipFill>
        <p:spPr>
          <a:xfrm>
            <a:off x="5943600" y="3797401"/>
            <a:ext cx="2057400" cy="2600677"/>
          </a:xfrm>
          <a:prstGeom prst="rect">
            <a:avLst/>
          </a:prstGeom>
        </p:spPr>
      </p:pic>
      <p:pic>
        <p:nvPicPr>
          <p:cNvPr id="15" name="Picture 14">
            <a:extLst>
              <a:ext uri="{FF2B5EF4-FFF2-40B4-BE49-F238E27FC236}">
                <a16:creationId xmlns:a16="http://schemas.microsoft.com/office/drawing/2014/main" id="{E9F1CA1D-5753-CBB6-523A-CF5E94E7AECA}"/>
              </a:ext>
            </a:extLst>
          </p:cNvPr>
          <p:cNvPicPr>
            <a:picLocks noChangeAspect="1"/>
          </p:cNvPicPr>
          <p:nvPr/>
        </p:nvPicPr>
        <p:blipFill>
          <a:blip r:embed="rId6"/>
          <a:stretch>
            <a:fillRect/>
          </a:stretch>
        </p:blipFill>
        <p:spPr>
          <a:xfrm>
            <a:off x="8991600" y="3638550"/>
            <a:ext cx="3048000" cy="3048000"/>
          </a:xfrm>
          <a:prstGeom prst="rect">
            <a:avLst/>
          </a:prstGeom>
        </p:spPr>
      </p:pic>
      <p:pic>
        <p:nvPicPr>
          <p:cNvPr id="1034" name="Picture 10" descr="Download Meta, Facebook, Logo. Royalty-Free Vector Graphic - Pixabay">
            <a:extLst>
              <a:ext uri="{FF2B5EF4-FFF2-40B4-BE49-F238E27FC236}">
                <a16:creationId xmlns:a16="http://schemas.microsoft.com/office/drawing/2014/main" id="{B6910D8F-5C33-4E9A-3416-4DB21B897E9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55" t="29259" r="16633" b="29260"/>
          <a:stretch>
            <a:fillRect/>
          </a:stretch>
        </p:blipFill>
        <p:spPr bwMode="auto">
          <a:xfrm>
            <a:off x="13030200" y="4309110"/>
            <a:ext cx="2590800" cy="17068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6EF08C1-C55A-7F2A-B988-B346C5ACA576}"/>
              </a:ext>
            </a:extLst>
          </p:cNvPr>
          <p:cNvSpPr txBox="1"/>
          <p:nvPr/>
        </p:nvSpPr>
        <p:spPr>
          <a:xfrm>
            <a:off x="1028700" y="1236622"/>
            <a:ext cx="11849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Let’s pick a model to post-train…</a:t>
            </a:r>
          </a:p>
        </p:txBody>
      </p:sp>
      <p:sp>
        <p:nvSpPr>
          <p:cNvPr id="17" name="TextBox 12">
            <a:extLst>
              <a:ext uri="{FF2B5EF4-FFF2-40B4-BE49-F238E27FC236}">
                <a16:creationId xmlns:a16="http://schemas.microsoft.com/office/drawing/2014/main" id="{1A25E192-9635-C3C9-62E7-5546B5866DF6}"/>
              </a:ext>
            </a:extLst>
          </p:cNvPr>
          <p:cNvSpPr txBox="1"/>
          <p:nvPr/>
        </p:nvSpPr>
        <p:spPr>
          <a:xfrm>
            <a:off x="3143250" y="6643903"/>
            <a:ext cx="1181100"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Qwen</a:t>
            </a:r>
          </a:p>
        </p:txBody>
      </p:sp>
      <p:sp>
        <p:nvSpPr>
          <p:cNvPr id="18" name="TextBox 12">
            <a:extLst>
              <a:ext uri="{FF2B5EF4-FFF2-40B4-BE49-F238E27FC236}">
                <a16:creationId xmlns:a16="http://schemas.microsoft.com/office/drawing/2014/main" id="{1C81876C-0858-9F7B-7343-46AB83CA84D2}"/>
              </a:ext>
            </a:extLst>
          </p:cNvPr>
          <p:cNvSpPr txBox="1"/>
          <p:nvPr/>
        </p:nvSpPr>
        <p:spPr>
          <a:xfrm>
            <a:off x="6381750" y="6643903"/>
            <a:ext cx="1181100"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LFM2</a:t>
            </a:r>
          </a:p>
        </p:txBody>
      </p:sp>
      <p:sp>
        <p:nvSpPr>
          <p:cNvPr id="19" name="TextBox 12">
            <a:extLst>
              <a:ext uri="{FF2B5EF4-FFF2-40B4-BE49-F238E27FC236}">
                <a16:creationId xmlns:a16="http://schemas.microsoft.com/office/drawing/2014/main" id="{3C810458-B076-95FA-1F68-949094399B36}"/>
              </a:ext>
            </a:extLst>
          </p:cNvPr>
          <p:cNvSpPr txBox="1"/>
          <p:nvPr/>
        </p:nvSpPr>
        <p:spPr>
          <a:xfrm>
            <a:off x="9925050" y="6645248"/>
            <a:ext cx="1181100"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Gemma</a:t>
            </a:r>
          </a:p>
        </p:txBody>
      </p:sp>
      <p:sp>
        <p:nvSpPr>
          <p:cNvPr id="20" name="TextBox 12">
            <a:extLst>
              <a:ext uri="{FF2B5EF4-FFF2-40B4-BE49-F238E27FC236}">
                <a16:creationId xmlns:a16="http://schemas.microsoft.com/office/drawing/2014/main" id="{B218F84C-7CD8-2C7A-0696-ED4C39D5DE7E}"/>
              </a:ext>
            </a:extLst>
          </p:cNvPr>
          <p:cNvSpPr txBox="1"/>
          <p:nvPr/>
        </p:nvSpPr>
        <p:spPr>
          <a:xfrm>
            <a:off x="13735050" y="6643903"/>
            <a:ext cx="1181100" cy="403252"/>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Outfit Bold"/>
                <a:ea typeface="Outfit Bold"/>
                <a:cs typeface="Outfit Bold"/>
                <a:sym typeface="Outfit Bold"/>
              </a:rPr>
              <a:t>Llama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1D4DD2-5099-4B91-90BD-66CF727A5871}">
  <ds:schemaRefs>
    <ds:schemaRef ds:uri="http://schemas.microsoft.com/sharepoint/v3/contenttype/forms"/>
  </ds:schemaRefs>
</ds:datastoreItem>
</file>

<file path=customXml/itemProps2.xml><?xml version="1.0" encoding="utf-8"?>
<ds:datastoreItem xmlns:ds="http://schemas.openxmlformats.org/officeDocument/2006/customXml" ds:itemID="{A87F65B6-2451-49E3-9685-ED33E9E63AB5}">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3.xml><?xml version="1.0" encoding="utf-8"?>
<ds:datastoreItem xmlns:ds="http://schemas.openxmlformats.org/officeDocument/2006/customXml" ds:itemID="{0B5FBECB-704F-4793-83D8-B306434A82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1307</TotalTime>
  <Words>1743</Words>
  <Application>Microsoft Office PowerPoint</Application>
  <PresentationFormat>Custom</PresentationFormat>
  <Paragraphs>328</Paragraphs>
  <Slides>39</Slides>
  <Notes>32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Maxime Labonne</cp:lastModifiedBy>
  <cp:revision>57</cp:revision>
  <dcterms:created xsi:type="dcterms:W3CDTF">2006-08-16T00:00:00Z</dcterms:created>
  <dcterms:modified xsi:type="dcterms:W3CDTF">2025-07-17T08:17:39Z</dcterms:modified>
  <dc:identifier>DAGmMKGe-eA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Order">
    <vt:r8>405700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ies>
</file>